
<file path=[Content_Types].xml><?xml version="1.0" encoding="utf-8"?>
<Types xmlns="http://schemas.openxmlformats.org/package/2006/content-types">
  <Default Extension="cjs0OTMxODtqOzE4MTgwOzEyMDA7MjMyOTsyNDg0"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313" r:id="rId2"/>
    <p:sldId id="302" r:id="rId3"/>
    <p:sldId id="314" r:id="rId4"/>
    <p:sldId id="315" r:id="rId5"/>
    <p:sldId id="328" r:id="rId6"/>
    <p:sldId id="316" r:id="rId7"/>
    <p:sldId id="329" r:id="rId8"/>
    <p:sldId id="256" r:id="rId9"/>
    <p:sldId id="257" r:id="rId10"/>
    <p:sldId id="258" r:id="rId11"/>
    <p:sldId id="259" r:id="rId12"/>
    <p:sldId id="260" r:id="rId13"/>
    <p:sldId id="262" r:id="rId14"/>
    <p:sldId id="261" r:id="rId15"/>
    <p:sldId id="263" r:id="rId16"/>
    <p:sldId id="330" r:id="rId17"/>
    <p:sldId id="264" r:id="rId18"/>
    <p:sldId id="265" r:id="rId19"/>
    <p:sldId id="266" r:id="rId20"/>
    <p:sldId id="267" r:id="rId21"/>
    <p:sldId id="268" r:id="rId22"/>
    <p:sldId id="274" r:id="rId23"/>
    <p:sldId id="275" r:id="rId24"/>
    <p:sldId id="332" r:id="rId25"/>
    <p:sldId id="331" r:id="rId26"/>
    <p:sldId id="269" r:id="rId27"/>
    <p:sldId id="270" r:id="rId28"/>
    <p:sldId id="271" r:id="rId29"/>
    <p:sldId id="272" r:id="rId30"/>
    <p:sldId id="273" r:id="rId31"/>
    <p:sldId id="277" r:id="rId32"/>
    <p:sldId id="278" r:id="rId33"/>
    <p:sldId id="279" r:id="rId34"/>
    <p:sldId id="280" r:id="rId35"/>
    <p:sldId id="281" r:id="rId36"/>
    <p:sldId id="282" r:id="rId37"/>
    <p:sldId id="333" r:id="rId38"/>
    <p:sldId id="283" r:id="rId39"/>
    <p:sldId id="334" r:id="rId40"/>
    <p:sldId id="284" r:id="rId41"/>
    <p:sldId id="285" r:id="rId42"/>
    <p:sldId id="288" r:id="rId43"/>
    <p:sldId id="293" r:id="rId44"/>
    <p:sldId id="286" r:id="rId45"/>
    <p:sldId id="287" r:id="rId46"/>
    <p:sldId id="289" r:id="rId47"/>
    <p:sldId id="290" r:id="rId48"/>
    <p:sldId id="291" r:id="rId49"/>
    <p:sldId id="292" r:id="rId50"/>
    <p:sldId id="294" r:id="rId51"/>
    <p:sldId id="335" r:id="rId52"/>
    <p:sldId id="336" r:id="rId53"/>
    <p:sldId id="29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8919" autoAdjust="0"/>
  </p:normalViewPr>
  <p:slideViewPr>
    <p:cSldViewPr snapToGrid="0">
      <p:cViewPr varScale="1">
        <p:scale>
          <a:sx n="98" d="100"/>
          <a:sy n="98" d="100"/>
        </p:scale>
        <p:origin x="93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ABF154-27A4-46A3-837C-27713052EC8E}"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2EF1E6D-527C-4288-9CFC-2A8C7CF0A428}">
      <dgm:prSet/>
      <dgm:spPr/>
      <dgm:t>
        <a:bodyPr/>
        <a:lstStyle/>
        <a:p>
          <a:pPr>
            <a:lnSpc>
              <a:spcPct val="100000"/>
            </a:lnSpc>
            <a:defRPr b="1"/>
          </a:pPr>
          <a:r>
            <a:rPr lang="en-US" dirty="0"/>
            <a:t>Introduction</a:t>
          </a:r>
        </a:p>
      </dgm:t>
    </dgm:pt>
    <dgm:pt modelId="{ED5CDA30-AA1E-499F-8880-336DE9A1639D}" type="parTrans" cxnId="{06218219-7F35-401B-A0F8-626B463BB298}">
      <dgm:prSet/>
      <dgm:spPr/>
      <dgm:t>
        <a:bodyPr/>
        <a:lstStyle/>
        <a:p>
          <a:endParaRPr lang="en-US"/>
        </a:p>
      </dgm:t>
    </dgm:pt>
    <dgm:pt modelId="{F9B818E6-452E-4AB4-9B4E-C1113665C33F}" type="sibTrans" cxnId="{06218219-7F35-401B-A0F8-626B463BB298}">
      <dgm:prSet/>
      <dgm:spPr/>
      <dgm:t>
        <a:bodyPr/>
        <a:lstStyle/>
        <a:p>
          <a:endParaRPr lang="en-US"/>
        </a:p>
      </dgm:t>
    </dgm:pt>
    <dgm:pt modelId="{18EC557C-299E-4F2F-A77F-3A104EDDA498}">
      <dgm:prSet/>
      <dgm:spPr/>
      <dgm:t>
        <a:bodyPr/>
        <a:lstStyle/>
        <a:p>
          <a:pPr>
            <a:lnSpc>
              <a:spcPct val="100000"/>
            </a:lnSpc>
          </a:pPr>
          <a:r>
            <a:rPr lang="en-US"/>
            <a:t>Install iClicker reef- name, Mizzou email </a:t>
          </a:r>
        </a:p>
      </dgm:t>
    </dgm:pt>
    <dgm:pt modelId="{757AA31A-FD7E-40DD-A678-C1E552FBBABA}" type="parTrans" cxnId="{A1D85671-E6DF-4F2F-91D1-9C91E26CAA56}">
      <dgm:prSet/>
      <dgm:spPr/>
      <dgm:t>
        <a:bodyPr/>
        <a:lstStyle/>
        <a:p>
          <a:endParaRPr lang="en-US"/>
        </a:p>
      </dgm:t>
    </dgm:pt>
    <dgm:pt modelId="{18CEE38F-1686-4F09-B8E5-55569948E7CC}" type="sibTrans" cxnId="{A1D85671-E6DF-4F2F-91D1-9C91E26CAA56}">
      <dgm:prSet/>
      <dgm:spPr/>
      <dgm:t>
        <a:bodyPr/>
        <a:lstStyle/>
        <a:p>
          <a:endParaRPr lang="en-US"/>
        </a:p>
      </dgm:t>
    </dgm:pt>
    <dgm:pt modelId="{790FD1F0-3149-41D1-8F34-DC8295B2C745}">
      <dgm:prSet/>
      <dgm:spPr/>
      <dgm:t>
        <a:bodyPr/>
        <a:lstStyle/>
        <a:p>
          <a:pPr>
            <a:lnSpc>
              <a:spcPct val="100000"/>
            </a:lnSpc>
          </a:pPr>
          <a:r>
            <a:rPr lang="en-US" dirty="0"/>
            <a:t>Discussion 1: Intro about yourself (on Canvas): </a:t>
          </a:r>
        </a:p>
      </dgm:t>
    </dgm:pt>
    <dgm:pt modelId="{DE953AEB-E51D-46BE-9E10-8B28415F3508}" type="parTrans" cxnId="{4D7B02C3-6950-4A63-8D95-0F2E6553B444}">
      <dgm:prSet/>
      <dgm:spPr/>
      <dgm:t>
        <a:bodyPr/>
        <a:lstStyle/>
        <a:p>
          <a:endParaRPr lang="en-US"/>
        </a:p>
      </dgm:t>
    </dgm:pt>
    <dgm:pt modelId="{6A8FD849-0C05-4D0E-BD12-4C7834C40F9A}" type="sibTrans" cxnId="{4D7B02C3-6950-4A63-8D95-0F2E6553B444}">
      <dgm:prSet/>
      <dgm:spPr/>
      <dgm:t>
        <a:bodyPr/>
        <a:lstStyle/>
        <a:p>
          <a:endParaRPr lang="en-US"/>
        </a:p>
      </dgm:t>
    </dgm:pt>
    <dgm:pt modelId="{430E728B-68DE-4B9A-9ADE-D62C519665BC}">
      <dgm:prSet/>
      <dgm:spPr/>
      <dgm:t>
        <a:bodyPr/>
        <a:lstStyle/>
        <a:p>
          <a:r>
            <a:rPr lang="en-US" dirty="0"/>
            <a:t>A fun fact about you</a:t>
          </a:r>
        </a:p>
      </dgm:t>
    </dgm:pt>
    <dgm:pt modelId="{72F55E39-0486-49FA-810D-79725B369FE9}" type="parTrans" cxnId="{BD2C2ABF-A354-451A-83D9-D460FEC74FA5}">
      <dgm:prSet/>
      <dgm:spPr/>
      <dgm:t>
        <a:bodyPr/>
        <a:lstStyle/>
        <a:p>
          <a:endParaRPr lang="en-US"/>
        </a:p>
      </dgm:t>
    </dgm:pt>
    <dgm:pt modelId="{2A305538-26DB-487E-9BE1-B8FBA63F1276}" type="sibTrans" cxnId="{BD2C2ABF-A354-451A-83D9-D460FEC74FA5}">
      <dgm:prSet/>
      <dgm:spPr/>
      <dgm:t>
        <a:bodyPr/>
        <a:lstStyle/>
        <a:p>
          <a:endParaRPr lang="en-US"/>
        </a:p>
      </dgm:t>
    </dgm:pt>
    <dgm:pt modelId="{F96B1DDC-599F-420F-BD3A-951E80AD3BE3}">
      <dgm:prSet/>
      <dgm:spPr/>
      <dgm:t>
        <a:bodyPr/>
        <a:lstStyle/>
        <a:p>
          <a:pPr>
            <a:lnSpc>
              <a:spcPct val="100000"/>
            </a:lnSpc>
            <a:defRPr b="1"/>
          </a:pPr>
          <a:r>
            <a:rPr lang="en-US"/>
            <a:t>Structure of the class</a:t>
          </a:r>
        </a:p>
      </dgm:t>
    </dgm:pt>
    <dgm:pt modelId="{85439BEB-5445-4DC5-9C3A-3957B7B15D45}" type="parTrans" cxnId="{FF4E75FD-7CB6-491D-A275-F780827EE11C}">
      <dgm:prSet/>
      <dgm:spPr/>
      <dgm:t>
        <a:bodyPr/>
        <a:lstStyle/>
        <a:p>
          <a:endParaRPr lang="en-US"/>
        </a:p>
      </dgm:t>
    </dgm:pt>
    <dgm:pt modelId="{C74B5BAF-2399-458A-8E9B-A8E1D29F0428}" type="sibTrans" cxnId="{FF4E75FD-7CB6-491D-A275-F780827EE11C}">
      <dgm:prSet/>
      <dgm:spPr/>
      <dgm:t>
        <a:bodyPr/>
        <a:lstStyle/>
        <a:p>
          <a:endParaRPr lang="en-US"/>
        </a:p>
      </dgm:t>
    </dgm:pt>
    <dgm:pt modelId="{DB655A95-CF66-4737-A349-C827C6CA30E7}">
      <dgm:prSet/>
      <dgm:spPr/>
      <dgm:t>
        <a:bodyPr/>
        <a:lstStyle/>
        <a:p>
          <a:pPr>
            <a:lnSpc>
              <a:spcPct val="100000"/>
            </a:lnSpc>
          </a:pPr>
          <a:r>
            <a:rPr lang="en-US"/>
            <a:t>Syllabus</a:t>
          </a:r>
        </a:p>
      </dgm:t>
    </dgm:pt>
    <dgm:pt modelId="{8A96BD7D-E9F1-41AB-8A1A-FC4EDEA53A95}" type="parTrans" cxnId="{B6E78B6E-E3DA-4D2B-A488-943E03E605C5}">
      <dgm:prSet/>
      <dgm:spPr/>
      <dgm:t>
        <a:bodyPr/>
        <a:lstStyle/>
        <a:p>
          <a:endParaRPr lang="en-US"/>
        </a:p>
      </dgm:t>
    </dgm:pt>
    <dgm:pt modelId="{D8FB3D87-847A-4136-85A5-1354F61B57F6}" type="sibTrans" cxnId="{B6E78B6E-E3DA-4D2B-A488-943E03E605C5}">
      <dgm:prSet/>
      <dgm:spPr/>
      <dgm:t>
        <a:bodyPr/>
        <a:lstStyle/>
        <a:p>
          <a:endParaRPr lang="en-US"/>
        </a:p>
      </dgm:t>
    </dgm:pt>
    <dgm:pt modelId="{6E6BC3F1-AACC-4E8B-8E10-4BF2A182722D}">
      <dgm:prSet/>
      <dgm:spPr/>
      <dgm:t>
        <a:bodyPr/>
        <a:lstStyle/>
        <a:p>
          <a:pPr>
            <a:lnSpc>
              <a:spcPct val="100000"/>
            </a:lnSpc>
          </a:pPr>
          <a:r>
            <a:rPr lang="en-US"/>
            <a:t>Attendance &amp; class participation on iClicker </a:t>
          </a:r>
        </a:p>
      </dgm:t>
    </dgm:pt>
    <dgm:pt modelId="{007FBE62-EA26-451E-9DF5-3BBD2B7243A0}" type="parTrans" cxnId="{C29BF538-7024-40EF-9B89-B845A15AEB74}">
      <dgm:prSet/>
      <dgm:spPr/>
      <dgm:t>
        <a:bodyPr/>
        <a:lstStyle/>
        <a:p>
          <a:endParaRPr lang="en-US"/>
        </a:p>
      </dgm:t>
    </dgm:pt>
    <dgm:pt modelId="{1D3E8965-7072-4942-9EB5-DB1D76D8E80C}" type="sibTrans" cxnId="{C29BF538-7024-40EF-9B89-B845A15AEB74}">
      <dgm:prSet/>
      <dgm:spPr/>
      <dgm:t>
        <a:bodyPr/>
        <a:lstStyle/>
        <a:p>
          <a:endParaRPr lang="en-US"/>
        </a:p>
      </dgm:t>
    </dgm:pt>
    <dgm:pt modelId="{749B448E-A036-4323-90D0-F1CDA4BC792F}">
      <dgm:prSet/>
      <dgm:spPr/>
      <dgm:t>
        <a:bodyPr/>
        <a:lstStyle/>
        <a:p>
          <a:pPr>
            <a:lnSpc>
              <a:spcPct val="100000"/>
            </a:lnSpc>
          </a:pPr>
          <a:r>
            <a:rPr lang="en-US" dirty="0"/>
            <a:t>Case Discussion </a:t>
          </a:r>
        </a:p>
      </dgm:t>
    </dgm:pt>
    <dgm:pt modelId="{AD04F26A-F4AE-46B6-B616-E2F7FE217FA2}" type="parTrans" cxnId="{4AAD5496-BCCF-4801-AEBD-FBCABC17F6F8}">
      <dgm:prSet/>
      <dgm:spPr/>
      <dgm:t>
        <a:bodyPr/>
        <a:lstStyle/>
        <a:p>
          <a:endParaRPr lang="en-US"/>
        </a:p>
      </dgm:t>
    </dgm:pt>
    <dgm:pt modelId="{5A2D35A1-FCDF-44DB-9EFA-FEB8553EDA05}" type="sibTrans" cxnId="{4AAD5496-BCCF-4801-AEBD-FBCABC17F6F8}">
      <dgm:prSet/>
      <dgm:spPr/>
      <dgm:t>
        <a:bodyPr/>
        <a:lstStyle/>
        <a:p>
          <a:endParaRPr lang="en-US"/>
        </a:p>
      </dgm:t>
    </dgm:pt>
    <dgm:pt modelId="{7EDA41C1-343D-4ED3-B977-2213FB78AC4B}">
      <dgm:prSet/>
      <dgm:spPr/>
      <dgm:t>
        <a:bodyPr/>
        <a:lstStyle/>
        <a:p>
          <a:pPr>
            <a:lnSpc>
              <a:spcPct val="100000"/>
            </a:lnSpc>
          </a:pPr>
          <a:r>
            <a:rPr lang="en-US" dirty="0"/>
            <a:t>Term Project </a:t>
          </a:r>
        </a:p>
        <a:p>
          <a:pPr>
            <a:lnSpc>
              <a:spcPct val="100000"/>
            </a:lnSpc>
          </a:pPr>
          <a:r>
            <a:rPr lang="en-US" dirty="0"/>
            <a:t>Weekly Quiz</a:t>
          </a:r>
        </a:p>
      </dgm:t>
    </dgm:pt>
    <dgm:pt modelId="{4E94E9CD-0890-4338-A948-DB0D1CABC4A1}" type="parTrans" cxnId="{315DFC21-2A4A-4070-B12A-91A60A456EF3}">
      <dgm:prSet/>
      <dgm:spPr/>
      <dgm:t>
        <a:bodyPr/>
        <a:lstStyle/>
        <a:p>
          <a:endParaRPr lang="en-US"/>
        </a:p>
      </dgm:t>
    </dgm:pt>
    <dgm:pt modelId="{9CE3D66C-4DF2-4197-BAC2-FECED68BB515}" type="sibTrans" cxnId="{315DFC21-2A4A-4070-B12A-91A60A456EF3}">
      <dgm:prSet/>
      <dgm:spPr/>
      <dgm:t>
        <a:bodyPr/>
        <a:lstStyle/>
        <a:p>
          <a:endParaRPr lang="en-US"/>
        </a:p>
      </dgm:t>
    </dgm:pt>
    <dgm:pt modelId="{2D57F037-090C-4626-A961-70824C0E0016}">
      <dgm:prSet/>
      <dgm:spPr/>
      <dgm:t>
        <a:bodyPr/>
        <a:lstStyle/>
        <a:p>
          <a:r>
            <a:rPr lang="en-US" dirty="0"/>
            <a:t>Name</a:t>
          </a:r>
        </a:p>
      </dgm:t>
    </dgm:pt>
    <dgm:pt modelId="{EE5C03FB-DF6C-4A7C-9CE8-64CDC55676B2}" type="parTrans" cxnId="{CB91A7BF-5FB6-40B7-A643-5C221E39DFE9}">
      <dgm:prSet/>
      <dgm:spPr/>
      <dgm:t>
        <a:bodyPr/>
        <a:lstStyle/>
        <a:p>
          <a:endParaRPr lang="en-US"/>
        </a:p>
      </dgm:t>
    </dgm:pt>
    <dgm:pt modelId="{40B40235-5CA8-41C6-807C-4C3614311AF2}" type="sibTrans" cxnId="{CB91A7BF-5FB6-40B7-A643-5C221E39DFE9}">
      <dgm:prSet/>
      <dgm:spPr/>
      <dgm:t>
        <a:bodyPr/>
        <a:lstStyle/>
        <a:p>
          <a:endParaRPr lang="en-US"/>
        </a:p>
      </dgm:t>
    </dgm:pt>
    <dgm:pt modelId="{48D40A3F-D245-43EF-A89C-12D1FA1D25FF}">
      <dgm:prSet/>
      <dgm:spPr/>
      <dgm:t>
        <a:bodyPr/>
        <a:lstStyle/>
        <a:p>
          <a:r>
            <a:rPr lang="en-US" dirty="0"/>
            <a:t>Hometown</a:t>
          </a:r>
        </a:p>
      </dgm:t>
    </dgm:pt>
    <dgm:pt modelId="{61508725-545E-4CFE-A176-854CF0628027}" type="parTrans" cxnId="{BDB24FBD-0DA4-4A24-BAB9-37898B0488BF}">
      <dgm:prSet/>
      <dgm:spPr/>
      <dgm:t>
        <a:bodyPr/>
        <a:lstStyle/>
        <a:p>
          <a:endParaRPr lang="en-US"/>
        </a:p>
      </dgm:t>
    </dgm:pt>
    <dgm:pt modelId="{C0BBEA5E-75B4-4284-9B27-FE3D64AEA5DF}" type="sibTrans" cxnId="{BDB24FBD-0DA4-4A24-BAB9-37898B0488BF}">
      <dgm:prSet/>
      <dgm:spPr/>
      <dgm:t>
        <a:bodyPr/>
        <a:lstStyle/>
        <a:p>
          <a:endParaRPr lang="en-US"/>
        </a:p>
      </dgm:t>
    </dgm:pt>
    <dgm:pt modelId="{6DCFBF8C-E2A2-48FD-AA71-038EDD231421}" type="pres">
      <dgm:prSet presAssocID="{38ABF154-27A4-46A3-837C-27713052EC8E}" presName="root" presStyleCnt="0">
        <dgm:presLayoutVars>
          <dgm:dir/>
          <dgm:resizeHandles val="exact"/>
        </dgm:presLayoutVars>
      </dgm:prSet>
      <dgm:spPr/>
    </dgm:pt>
    <dgm:pt modelId="{A5A0241E-F8AC-400F-B63B-74ADF42E6421}" type="pres">
      <dgm:prSet presAssocID="{A2EF1E6D-527C-4288-9CFC-2A8C7CF0A428}" presName="compNode" presStyleCnt="0"/>
      <dgm:spPr/>
    </dgm:pt>
    <dgm:pt modelId="{8D1BD5A5-488B-49E4-8EF6-A19A918B2EA5}" type="pres">
      <dgm:prSet presAssocID="{A2EF1E6D-527C-4288-9CFC-2A8C7CF0A42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bbon"/>
        </a:ext>
      </dgm:extLst>
    </dgm:pt>
    <dgm:pt modelId="{E22A7E22-91D9-460A-B0C0-3E7D1FA8D33E}" type="pres">
      <dgm:prSet presAssocID="{A2EF1E6D-527C-4288-9CFC-2A8C7CF0A428}" presName="iconSpace" presStyleCnt="0"/>
      <dgm:spPr/>
    </dgm:pt>
    <dgm:pt modelId="{303E2602-EFD9-4B74-B53E-11F67CA7A77D}" type="pres">
      <dgm:prSet presAssocID="{A2EF1E6D-527C-4288-9CFC-2A8C7CF0A428}" presName="parTx" presStyleLbl="revTx" presStyleIdx="0" presStyleCnt="4">
        <dgm:presLayoutVars>
          <dgm:chMax val="0"/>
          <dgm:chPref val="0"/>
        </dgm:presLayoutVars>
      </dgm:prSet>
      <dgm:spPr/>
    </dgm:pt>
    <dgm:pt modelId="{F2AAF10E-F19F-4DED-8F3B-B4FB06965A8E}" type="pres">
      <dgm:prSet presAssocID="{A2EF1E6D-527C-4288-9CFC-2A8C7CF0A428}" presName="txSpace" presStyleCnt="0"/>
      <dgm:spPr/>
    </dgm:pt>
    <dgm:pt modelId="{69E57A58-376B-41FD-90DF-04F3C31412BF}" type="pres">
      <dgm:prSet presAssocID="{A2EF1E6D-527C-4288-9CFC-2A8C7CF0A428}" presName="desTx" presStyleLbl="revTx" presStyleIdx="1" presStyleCnt="4">
        <dgm:presLayoutVars/>
      </dgm:prSet>
      <dgm:spPr/>
    </dgm:pt>
    <dgm:pt modelId="{46E36EE4-2EEB-4D85-B914-3749D5A54F47}" type="pres">
      <dgm:prSet presAssocID="{F9B818E6-452E-4AB4-9B4E-C1113665C33F}" presName="sibTrans" presStyleCnt="0"/>
      <dgm:spPr/>
    </dgm:pt>
    <dgm:pt modelId="{0849E78E-C951-4B5B-A233-382FB43D6C93}" type="pres">
      <dgm:prSet presAssocID="{F96B1DDC-599F-420F-BD3A-951E80AD3BE3}" presName="compNode" presStyleCnt="0"/>
      <dgm:spPr/>
    </dgm:pt>
    <dgm:pt modelId="{A3DC5093-129A-4518-91AE-C817564F183E}" type="pres">
      <dgm:prSet presAssocID="{F96B1DDC-599F-420F-BD3A-951E80AD3BE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47DE0DF3-6B05-4B0D-A27F-C79F0828A8A7}" type="pres">
      <dgm:prSet presAssocID="{F96B1DDC-599F-420F-BD3A-951E80AD3BE3}" presName="iconSpace" presStyleCnt="0"/>
      <dgm:spPr/>
    </dgm:pt>
    <dgm:pt modelId="{C45A1E55-9646-4F38-9A8C-2FAAA0056C1D}" type="pres">
      <dgm:prSet presAssocID="{F96B1DDC-599F-420F-BD3A-951E80AD3BE3}" presName="parTx" presStyleLbl="revTx" presStyleIdx="2" presStyleCnt="4">
        <dgm:presLayoutVars>
          <dgm:chMax val="0"/>
          <dgm:chPref val="0"/>
        </dgm:presLayoutVars>
      </dgm:prSet>
      <dgm:spPr/>
    </dgm:pt>
    <dgm:pt modelId="{D791AB1C-A47F-4B22-985B-BE5E51D0E0C5}" type="pres">
      <dgm:prSet presAssocID="{F96B1DDC-599F-420F-BD3A-951E80AD3BE3}" presName="txSpace" presStyleCnt="0"/>
      <dgm:spPr/>
    </dgm:pt>
    <dgm:pt modelId="{F2DFAA3F-FD8A-4A33-9B61-74C37FE8A154}" type="pres">
      <dgm:prSet presAssocID="{F96B1DDC-599F-420F-BD3A-951E80AD3BE3}" presName="desTx" presStyleLbl="revTx" presStyleIdx="3" presStyleCnt="4">
        <dgm:presLayoutVars/>
      </dgm:prSet>
      <dgm:spPr/>
    </dgm:pt>
  </dgm:ptLst>
  <dgm:cxnLst>
    <dgm:cxn modelId="{20BDE815-4E70-4488-860A-AA27ECB58FC6}" type="presOf" srcId="{48D40A3F-D245-43EF-A89C-12D1FA1D25FF}" destId="{69E57A58-376B-41FD-90DF-04F3C31412BF}" srcOrd="0" destOrd="3" presId="urn:microsoft.com/office/officeart/2018/2/layout/IconLabelDescriptionList"/>
    <dgm:cxn modelId="{06218219-7F35-401B-A0F8-626B463BB298}" srcId="{38ABF154-27A4-46A3-837C-27713052EC8E}" destId="{A2EF1E6D-527C-4288-9CFC-2A8C7CF0A428}" srcOrd="0" destOrd="0" parTransId="{ED5CDA30-AA1E-499F-8880-336DE9A1639D}" sibTransId="{F9B818E6-452E-4AB4-9B4E-C1113665C33F}"/>
    <dgm:cxn modelId="{315DFC21-2A4A-4070-B12A-91A60A456EF3}" srcId="{F96B1DDC-599F-420F-BD3A-951E80AD3BE3}" destId="{7EDA41C1-343D-4ED3-B977-2213FB78AC4B}" srcOrd="3" destOrd="0" parTransId="{4E94E9CD-0890-4338-A948-DB0D1CABC4A1}" sibTransId="{9CE3D66C-4DF2-4197-BAC2-FECED68BB515}"/>
    <dgm:cxn modelId="{BCC19034-8E74-4BC5-9AF5-BEB77D63FF0F}" type="presOf" srcId="{7EDA41C1-343D-4ED3-B977-2213FB78AC4B}" destId="{F2DFAA3F-FD8A-4A33-9B61-74C37FE8A154}" srcOrd="0" destOrd="3" presId="urn:microsoft.com/office/officeart/2018/2/layout/IconLabelDescriptionList"/>
    <dgm:cxn modelId="{C29BF538-7024-40EF-9B89-B845A15AEB74}" srcId="{F96B1DDC-599F-420F-BD3A-951E80AD3BE3}" destId="{6E6BC3F1-AACC-4E8B-8E10-4BF2A182722D}" srcOrd="1" destOrd="0" parTransId="{007FBE62-EA26-451E-9DF5-3BBD2B7243A0}" sibTransId="{1D3E8965-7072-4942-9EB5-DB1D76D8E80C}"/>
    <dgm:cxn modelId="{C89C4C5E-2092-4F7D-AC14-5E69A28D076C}" type="presOf" srcId="{2D57F037-090C-4626-A961-70824C0E0016}" destId="{69E57A58-376B-41FD-90DF-04F3C31412BF}" srcOrd="0" destOrd="2" presId="urn:microsoft.com/office/officeart/2018/2/layout/IconLabelDescriptionList"/>
    <dgm:cxn modelId="{C2BE3E41-97F8-45DC-8D13-3BD79126ABEB}" type="presOf" srcId="{A2EF1E6D-527C-4288-9CFC-2A8C7CF0A428}" destId="{303E2602-EFD9-4B74-B53E-11F67CA7A77D}" srcOrd="0" destOrd="0" presId="urn:microsoft.com/office/officeart/2018/2/layout/IconLabelDescriptionList"/>
    <dgm:cxn modelId="{F1CAB746-25DF-4F62-9C72-E7291016844A}" type="presOf" srcId="{430E728B-68DE-4B9A-9ADE-D62C519665BC}" destId="{69E57A58-376B-41FD-90DF-04F3C31412BF}" srcOrd="0" destOrd="4" presId="urn:microsoft.com/office/officeart/2018/2/layout/IconLabelDescriptionList"/>
    <dgm:cxn modelId="{36D1ED4B-C6CC-4012-A839-2051445FD2CD}" type="presOf" srcId="{790FD1F0-3149-41D1-8F34-DC8295B2C745}" destId="{69E57A58-376B-41FD-90DF-04F3C31412BF}" srcOrd="0" destOrd="1" presId="urn:microsoft.com/office/officeart/2018/2/layout/IconLabelDescriptionList"/>
    <dgm:cxn modelId="{B6E78B6E-E3DA-4D2B-A488-943E03E605C5}" srcId="{F96B1DDC-599F-420F-BD3A-951E80AD3BE3}" destId="{DB655A95-CF66-4737-A349-C827C6CA30E7}" srcOrd="0" destOrd="0" parTransId="{8A96BD7D-E9F1-41AB-8A1A-FC4EDEA53A95}" sibTransId="{D8FB3D87-847A-4136-85A5-1354F61B57F6}"/>
    <dgm:cxn modelId="{A1D85671-E6DF-4F2F-91D1-9C91E26CAA56}" srcId="{A2EF1E6D-527C-4288-9CFC-2A8C7CF0A428}" destId="{18EC557C-299E-4F2F-A77F-3A104EDDA498}" srcOrd="0" destOrd="0" parTransId="{757AA31A-FD7E-40DD-A678-C1E552FBBABA}" sibTransId="{18CEE38F-1686-4F09-B8E5-55569948E7CC}"/>
    <dgm:cxn modelId="{77AA3D54-0F98-428A-8FDE-3584BF9412FF}" type="presOf" srcId="{38ABF154-27A4-46A3-837C-27713052EC8E}" destId="{6DCFBF8C-E2A2-48FD-AA71-038EDD231421}" srcOrd="0" destOrd="0" presId="urn:microsoft.com/office/officeart/2018/2/layout/IconLabelDescriptionList"/>
    <dgm:cxn modelId="{F91C9181-1580-4089-9A65-4C467050FFB0}" type="presOf" srcId="{18EC557C-299E-4F2F-A77F-3A104EDDA498}" destId="{69E57A58-376B-41FD-90DF-04F3C31412BF}" srcOrd="0" destOrd="0" presId="urn:microsoft.com/office/officeart/2018/2/layout/IconLabelDescriptionList"/>
    <dgm:cxn modelId="{EE6B4E8E-6416-4033-A4F3-726ACED3B37A}" type="presOf" srcId="{F96B1DDC-599F-420F-BD3A-951E80AD3BE3}" destId="{C45A1E55-9646-4F38-9A8C-2FAAA0056C1D}" srcOrd="0" destOrd="0" presId="urn:microsoft.com/office/officeart/2018/2/layout/IconLabelDescriptionList"/>
    <dgm:cxn modelId="{4AAD5496-BCCF-4801-AEBD-FBCABC17F6F8}" srcId="{F96B1DDC-599F-420F-BD3A-951E80AD3BE3}" destId="{749B448E-A036-4323-90D0-F1CDA4BC792F}" srcOrd="2" destOrd="0" parTransId="{AD04F26A-F4AE-46B6-B616-E2F7FE217FA2}" sibTransId="{5A2D35A1-FCDF-44DB-9EFA-FEB8553EDA05}"/>
    <dgm:cxn modelId="{BDB24FBD-0DA4-4A24-BAB9-37898B0488BF}" srcId="{790FD1F0-3149-41D1-8F34-DC8295B2C745}" destId="{48D40A3F-D245-43EF-A89C-12D1FA1D25FF}" srcOrd="1" destOrd="0" parTransId="{61508725-545E-4CFE-A176-854CF0628027}" sibTransId="{C0BBEA5E-75B4-4284-9B27-FE3D64AEA5DF}"/>
    <dgm:cxn modelId="{BD2C2ABF-A354-451A-83D9-D460FEC74FA5}" srcId="{790FD1F0-3149-41D1-8F34-DC8295B2C745}" destId="{430E728B-68DE-4B9A-9ADE-D62C519665BC}" srcOrd="2" destOrd="0" parTransId="{72F55E39-0486-49FA-810D-79725B369FE9}" sibTransId="{2A305538-26DB-487E-9BE1-B8FBA63F1276}"/>
    <dgm:cxn modelId="{CB91A7BF-5FB6-40B7-A643-5C221E39DFE9}" srcId="{790FD1F0-3149-41D1-8F34-DC8295B2C745}" destId="{2D57F037-090C-4626-A961-70824C0E0016}" srcOrd="0" destOrd="0" parTransId="{EE5C03FB-DF6C-4A7C-9CE8-64CDC55676B2}" sibTransId="{40B40235-5CA8-41C6-807C-4C3614311AF2}"/>
    <dgm:cxn modelId="{4D7B02C3-6950-4A63-8D95-0F2E6553B444}" srcId="{A2EF1E6D-527C-4288-9CFC-2A8C7CF0A428}" destId="{790FD1F0-3149-41D1-8F34-DC8295B2C745}" srcOrd="1" destOrd="0" parTransId="{DE953AEB-E51D-46BE-9E10-8B28415F3508}" sibTransId="{6A8FD849-0C05-4D0E-BD12-4C7834C40F9A}"/>
    <dgm:cxn modelId="{4CA259D5-5854-4492-8E58-15806A30EAE1}" type="presOf" srcId="{DB655A95-CF66-4737-A349-C827C6CA30E7}" destId="{F2DFAA3F-FD8A-4A33-9B61-74C37FE8A154}" srcOrd="0" destOrd="0" presId="urn:microsoft.com/office/officeart/2018/2/layout/IconLabelDescriptionList"/>
    <dgm:cxn modelId="{740C8CD5-1696-42D1-A8A0-7F41F1FF262F}" type="presOf" srcId="{6E6BC3F1-AACC-4E8B-8E10-4BF2A182722D}" destId="{F2DFAA3F-FD8A-4A33-9B61-74C37FE8A154}" srcOrd="0" destOrd="1" presId="urn:microsoft.com/office/officeart/2018/2/layout/IconLabelDescriptionList"/>
    <dgm:cxn modelId="{9FD325D9-788C-47AC-9F44-8F7B6E2150C2}" type="presOf" srcId="{749B448E-A036-4323-90D0-F1CDA4BC792F}" destId="{F2DFAA3F-FD8A-4A33-9B61-74C37FE8A154}" srcOrd="0" destOrd="2" presId="urn:microsoft.com/office/officeart/2018/2/layout/IconLabelDescriptionList"/>
    <dgm:cxn modelId="{FF4E75FD-7CB6-491D-A275-F780827EE11C}" srcId="{38ABF154-27A4-46A3-837C-27713052EC8E}" destId="{F96B1DDC-599F-420F-BD3A-951E80AD3BE3}" srcOrd="1" destOrd="0" parTransId="{85439BEB-5445-4DC5-9C3A-3957B7B15D45}" sibTransId="{C74B5BAF-2399-458A-8E9B-A8E1D29F0428}"/>
    <dgm:cxn modelId="{35C9951D-8D74-4F86-ADDF-7BE086850486}" type="presParOf" srcId="{6DCFBF8C-E2A2-48FD-AA71-038EDD231421}" destId="{A5A0241E-F8AC-400F-B63B-74ADF42E6421}" srcOrd="0" destOrd="0" presId="urn:microsoft.com/office/officeart/2018/2/layout/IconLabelDescriptionList"/>
    <dgm:cxn modelId="{71BE18C7-19C9-447B-9A51-9B45ABB05D98}" type="presParOf" srcId="{A5A0241E-F8AC-400F-B63B-74ADF42E6421}" destId="{8D1BD5A5-488B-49E4-8EF6-A19A918B2EA5}" srcOrd="0" destOrd="0" presId="urn:microsoft.com/office/officeart/2018/2/layout/IconLabelDescriptionList"/>
    <dgm:cxn modelId="{CCB07422-2C54-4049-B929-67FBD629BB4B}" type="presParOf" srcId="{A5A0241E-F8AC-400F-B63B-74ADF42E6421}" destId="{E22A7E22-91D9-460A-B0C0-3E7D1FA8D33E}" srcOrd="1" destOrd="0" presId="urn:microsoft.com/office/officeart/2018/2/layout/IconLabelDescriptionList"/>
    <dgm:cxn modelId="{553DB8F9-5E71-491C-96FF-020C71F409C5}" type="presParOf" srcId="{A5A0241E-F8AC-400F-B63B-74ADF42E6421}" destId="{303E2602-EFD9-4B74-B53E-11F67CA7A77D}" srcOrd="2" destOrd="0" presId="urn:microsoft.com/office/officeart/2018/2/layout/IconLabelDescriptionList"/>
    <dgm:cxn modelId="{2FC0F817-B5F8-4935-91C6-68498BA5554F}" type="presParOf" srcId="{A5A0241E-F8AC-400F-B63B-74ADF42E6421}" destId="{F2AAF10E-F19F-4DED-8F3B-B4FB06965A8E}" srcOrd="3" destOrd="0" presId="urn:microsoft.com/office/officeart/2018/2/layout/IconLabelDescriptionList"/>
    <dgm:cxn modelId="{DEF8E8BC-CEDE-4EA3-8E2C-1713078FA756}" type="presParOf" srcId="{A5A0241E-F8AC-400F-B63B-74ADF42E6421}" destId="{69E57A58-376B-41FD-90DF-04F3C31412BF}" srcOrd="4" destOrd="0" presId="urn:microsoft.com/office/officeart/2018/2/layout/IconLabelDescriptionList"/>
    <dgm:cxn modelId="{859A3371-2510-40B4-A47F-48A6C045A466}" type="presParOf" srcId="{6DCFBF8C-E2A2-48FD-AA71-038EDD231421}" destId="{46E36EE4-2EEB-4D85-B914-3749D5A54F47}" srcOrd="1" destOrd="0" presId="urn:microsoft.com/office/officeart/2018/2/layout/IconLabelDescriptionList"/>
    <dgm:cxn modelId="{45C4A154-E2D2-4E59-B151-6F17D1D27906}" type="presParOf" srcId="{6DCFBF8C-E2A2-48FD-AA71-038EDD231421}" destId="{0849E78E-C951-4B5B-A233-382FB43D6C93}" srcOrd="2" destOrd="0" presId="urn:microsoft.com/office/officeart/2018/2/layout/IconLabelDescriptionList"/>
    <dgm:cxn modelId="{2F248C14-AD9F-412B-8D2E-19430C4B73F4}" type="presParOf" srcId="{0849E78E-C951-4B5B-A233-382FB43D6C93}" destId="{A3DC5093-129A-4518-91AE-C817564F183E}" srcOrd="0" destOrd="0" presId="urn:microsoft.com/office/officeart/2018/2/layout/IconLabelDescriptionList"/>
    <dgm:cxn modelId="{9A51335A-1BD3-4FF0-902D-F3AFB9FCEF04}" type="presParOf" srcId="{0849E78E-C951-4B5B-A233-382FB43D6C93}" destId="{47DE0DF3-6B05-4B0D-A27F-C79F0828A8A7}" srcOrd="1" destOrd="0" presId="urn:microsoft.com/office/officeart/2018/2/layout/IconLabelDescriptionList"/>
    <dgm:cxn modelId="{DA183C45-5E95-4A24-A26C-6630703A0A52}" type="presParOf" srcId="{0849E78E-C951-4B5B-A233-382FB43D6C93}" destId="{C45A1E55-9646-4F38-9A8C-2FAAA0056C1D}" srcOrd="2" destOrd="0" presId="urn:microsoft.com/office/officeart/2018/2/layout/IconLabelDescriptionList"/>
    <dgm:cxn modelId="{460B7BEE-2299-4515-8CC4-3185582EC1DF}" type="presParOf" srcId="{0849E78E-C951-4B5B-A233-382FB43D6C93}" destId="{D791AB1C-A47F-4B22-985B-BE5E51D0E0C5}" srcOrd="3" destOrd="0" presId="urn:microsoft.com/office/officeart/2018/2/layout/IconLabelDescriptionList"/>
    <dgm:cxn modelId="{F7C0048F-E504-44C5-88F4-3BFE930F9414}" type="presParOf" srcId="{0849E78E-C951-4B5B-A233-382FB43D6C93}" destId="{F2DFAA3F-FD8A-4A33-9B61-74C37FE8A154}"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C35B4F-2AE9-4C5B-AB6B-C4B6DC7E3D06}"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9C46D28-5730-44FA-81FC-946EBB7DDCF5}">
      <dgm:prSet/>
      <dgm:spPr/>
      <dgm:t>
        <a:bodyPr/>
        <a:lstStyle/>
        <a:p>
          <a:pPr>
            <a:lnSpc>
              <a:spcPct val="100000"/>
            </a:lnSpc>
            <a:defRPr b="1"/>
          </a:pPr>
          <a:r>
            <a:rPr lang="en-US" dirty="0"/>
            <a:t>Access to materials</a:t>
          </a:r>
        </a:p>
      </dgm:t>
    </dgm:pt>
    <dgm:pt modelId="{09744FD9-5E4F-459F-B5C4-37B8C8173124}" type="parTrans" cxnId="{5F3E9400-5CEE-402E-8931-BAC37402A926}">
      <dgm:prSet/>
      <dgm:spPr/>
      <dgm:t>
        <a:bodyPr/>
        <a:lstStyle/>
        <a:p>
          <a:endParaRPr lang="en-US"/>
        </a:p>
      </dgm:t>
    </dgm:pt>
    <dgm:pt modelId="{9F32DDD2-5444-4255-9717-47DD14BA30AC}" type="sibTrans" cxnId="{5F3E9400-5CEE-402E-8931-BAC37402A926}">
      <dgm:prSet/>
      <dgm:spPr/>
      <dgm:t>
        <a:bodyPr/>
        <a:lstStyle/>
        <a:p>
          <a:endParaRPr lang="en-US"/>
        </a:p>
      </dgm:t>
    </dgm:pt>
    <dgm:pt modelId="{84FF393D-53DB-401E-95E5-D89EF75723E0}">
      <dgm:prSet/>
      <dgm:spPr/>
      <dgm:t>
        <a:bodyPr/>
        <a:lstStyle/>
        <a:p>
          <a:pPr>
            <a:lnSpc>
              <a:spcPct val="100000"/>
            </a:lnSpc>
          </a:pPr>
          <a:r>
            <a:rPr lang="en-US" dirty="0"/>
            <a:t>Canvas: publish a week before</a:t>
          </a:r>
        </a:p>
        <a:p>
          <a:pPr>
            <a:lnSpc>
              <a:spcPct val="100000"/>
            </a:lnSpc>
          </a:pPr>
          <a:r>
            <a:rPr lang="en-US" dirty="0"/>
            <a:t>All tests and quizzes are on Canvas</a:t>
          </a:r>
        </a:p>
      </dgm:t>
    </dgm:pt>
    <dgm:pt modelId="{EAB16B14-D53D-413A-AADB-73AD0ABABF8A}" type="parTrans" cxnId="{6FC338B4-8B8D-437E-B03E-7F0A36259BC2}">
      <dgm:prSet/>
      <dgm:spPr/>
      <dgm:t>
        <a:bodyPr/>
        <a:lstStyle/>
        <a:p>
          <a:endParaRPr lang="en-US"/>
        </a:p>
      </dgm:t>
    </dgm:pt>
    <dgm:pt modelId="{D8970201-EA7C-40A4-9C94-17AD5E010786}" type="sibTrans" cxnId="{6FC338B4-8B8D-437E-B03E-7F0A36259BC2}">
      <dgm:prSet/>
      <dgm:spPr/>
      <dgm:t>
        <a:bodyPr/>
        <a:lstStyle/>
        <a:p>
          <a:endParaRPr lang="en-US"/>
        </a:p>
      </dgm:t>
    </dgm:pt>
    <dgm:pt modelId="{04D854B0-FF1A-4731-B60B-03F4772C8792}">
      <dgm:prSet/>
      <dgm:spPr/>
      <dgm:t>
        <a:bodyPr/>
        <a:lstStyle/>
        <a:p>
          <a:pPr>
            <a:lnSpc>
              <a:spcPct val="100000"/>
            </a:lnSpc>
            <a:defRPr b="1"/>
          </a:pPr>
          <a:r>
            <a:rPr lang="en-US"/>
            <a:t>Syllabus</a:t>
          </a:r>
        </a:p>
      </dgm:t>
    </dgm:pt>
    <dgm:pt modelId="{341C97F9-360A-4AB8-AF21-70E9557A2389}" type="parTrans" cxnId="{327171E9-ED3F-4DC6-AC33-8FDEE960B29C}">
      <dgm:prSet/>
      <dgm:spPr/>
      <dgm:t>
        <a:bodyPr/>
        <a:lstStyle/>
        <a:p>
          <a:endParaRPr lang="en-US"/>
        </a:p>
      </dgm:t>
    </dgm:pt>
    <dgm:pt modelId="{A78736EE-0321-4B2D-B806-31705D6437DE}" type="sibTrans" cxnId="{327171E9-ED3F-4DC6-AC33-8FDEE960B29C}">
      <dgm:prSet/>
      <dgm:spPr/>
      <dgm:t>
        <a:bodyPr/>
        <a:lstStyle/>
        <a:p>
          <a:endParaRPr lang="en-US"/>
        </a:p>
      </dgm:t>
    </dgm:pt>
    <dgm:pt modelId="{DD0161C6-0DA6-4664-9817-9AE1796BD14A}" type="pres">
      <dgm:prSet presAssocID="{63C35B4F-2AE9-4C5B-AB6B-C4B6DC7E3D06}" presName="root" presStyleCnt="0">
        <dgm:presLayoutVars>
          <dgm:dir/>
          <dgm:resizeHandles val="exact"/>
        </dgm:presLayoutVars>
      </dgm:prSet>
      <dgm:spPr/>
    </dgm:pt>
    <dgm:pt modelId="{3D24568F-A719-482B-BC59-4CA91134A23C}" type="pres">
      <dgm:prSet presAssocID="{D9C46D28-5730-44FA-81FC-946EBB7DDCF5}" presName="compNode" presStyleCnt="0"/>
      <dgm:spPr/>
    </dgm:pt>
    <dgm:pt modelId="{80E3ED03-7D4F-41DF-AD1D-7843F7C54652}" type="pres">
      <dgm:prSet presAssocID="{D9C46D28-5730-44FA-81FC-946EBB7DDCF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C4BA596-03DB-4A01-ABDB-7FD18057EE48}" type="pres">
      <dgm:prSet presAssocID="{D9C46D28-5730-44FA-81FC-946EBB7DDCF5}" presName="iconSpace" presStyleCnt="0"/>
      <dgm:spPr/>
    </dgm:pt>
    <dgm:pt modelId="{C5E6870F-3F08-47DC-9C19-B095660EE265}" type="pres">
      <dgm:prSet presAssocID="{D9C46D28-5730-44FA-81FC-946EBB7DDCF5}" presName="parTx" presStyleLbl="revTx" presStyleIdx="0" presStyleCnt="4">
        <dgm:presLayoutVars>
          <dgm:chMax val="0"/>
          <dgm:chPref val="0"/>
        </dgm:presLayoutVars>
      </dgm:prSet>
      <dgm:spPr/>
    </dgm:pt>
    <dgm:pt modelId="{DCAFB38B-0296-4B91-B899-7749D8405CEB}" type="pres">
      <dgm:prSet presAssocID="{D9C46D28-5730-44FA-81FC-946EBB7DDCF5}" presName="txSpace" presStyleCnt="0"/>
      <dgm:spPr/>
    </dgm:pt>
    <dgm:pt modelId="{C985D2E8-464D-44CA-B28C-DEA435401962}" type="pres">
      <dgm:prSet presAssocID="{D9C46D28-5730-44FA-81FC-946EBB7DDCF5}" presName="desTx" presStyleLbl="revTx" presStyleIdx="1" presStyleCnt="4">
        <dgm:presLayoutVars/>
      </dgm:prSet>
      <dgm:spPr/>
    </dgm:pt>
    <dgm:pt modelId="{2E6CE5A8-D763-47A6-BD73-1FCE34C9CA3F}" type="pres">
      <dgm:prSet presAssocID="{9F32DDD2-5444-4255-9717-47DD14BA30AC}" presName="sibTrans" presStyleCnt="0"/>
      <dgm:spPr/>
    </dgm:pt>
    <dgm:pt modelId="{96739B6E-1477-4673-9341-A8F08512FFE2}" type="pres">
      <dgm:prSet presAssocID="{04D854B0-FF1A-4731-B60B-03F4772C8792}" presName="compNode" presStyleCnt="0"/>
      <dgm:spPr/>
    </dgm:pt>
    <dgm:pt modelId="{033C2A8A-EC18-4D8C-852C-267B89CED107}" type="pres">
      <dgm:prSet presAssocID="{04D854B0-FF1A-4731-B60B-03F4772C87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FBB6A872-EFDF-424B-AE01-2ABD4A75357C}" type="pres">
      <dgm:prSet presAssocID="{04D854B0-FF1A-4731-B60B-03F4772C8792}" presName="iconSpace" presStyleCnt="0"/>
      <dgm:spPr/>
    </dgm:pt>
    <dgm:pt modelId="{3B3ABCD2-D9FB-46EC-B485-B9209FF33409}" type="pres">
      <dgm:prSet presAssocID="{04D854B0-FF1A-4731-B60B-03F4772C8792}" presName="parTx" presStyleLbl="revTx" presStyleIdx="2" presStyleCnt="4">
        <dgm:presLayoutVars>
          <dgm:chMax val="0"/>
          <dgm:chPref val="0"/>
        </dgm:presLayoutVars>
      </dgm:prSet>
      <dgm:spPr/>
    </dgm:pt>
    <dgm:pt modelId="{F08600A4-72DD-4482-94AA-F8E475CE1A15}" type="pres">
      <dgm:prSet presAssocID="{04D854B0-FF1A-4731-B60B-03F4772C8792}" presName="txSpace" presStyleCnt="0"/>
      <dgm:spPr/>
    </dgm:pt>
    <dgm:pt modelId="{34239F76-D922-4968-B00C-E667A417A1ED}" type="pres">
      <dgm:prSet presAssocID="{04D854B0-FF1A-4731-B60B-03F4772C8792}" presName="desTx" presStyleLbl="revTx" presStyleIdx="3" presStyleCnt="4">
        <dgm:presLayoutVars/>
      </dgm:prSet>
      <dgm:spPr/>
    </dgm:pt>
  </dgm:ptLst>
  <dgm:cxnLst>
    <dgm:cxn modelId="{5F3E9400-5CEE-402E-8931-BAC37402A926}" srcId="{63C35B4F-2AE9-4C5B-AB6B-C4B6DC7E3D06}" destId="{D9C46D28-5730-44FA-81FC-946EBB7DDCF5}" srcOrd="0" destOrd="0" parTransId="{09744FD9-5E4F-459F-B5C4-37B8C8173124}" sibTransId="{9F32DDD2-5444-4255-9717-47DD14BA30AC}"/>
    <dgm:cxn modelId="{183FF062-9CAF-4CEE-B355-7B0819A51922}" type="presOf" srcId="{D9C46D28-5730-44FA-81FC-946EBB7DDCF5}" destId="{C5E6870F-3F08-47DC-9C19-B095660EE265}" srcOrd="0" destOrd="0" presId="urn:microsoft.com/office/officeart/2018/5/layout/CenteredIconLabelDescriptionList"/>
    <dgm:cxn modelId="{6FC338B4-8B8D-437E-B03E-7F0A36259BC2}" srcId="{D9C46D28-5730-44FA-81FC-946EBB7DDCF5}" destId="{84FF393D-53DB-401E-95E5-D89EF75723E0}" srcOrd="0" destOrd="0" parTransId="{EAB16B14-D53D-413A-AADB-73AD0ABABF8A}" sibTransId="{D8970201-EA7C-40A4-9C94-17AD5E010786}"/>
    <dgm:cxn modelId="{0472B1C0-0E5B-43C1-896C-F1C85916B53F}" type="presOf" srcId="{04D854B0-FF1A-4731-B60B-03F4772C8792}" destId="{3B3ABCD2-D9FB-46EC-B485-B9209FF33409}" srcOrd="0" destOrd="0" presId="urn:microsoft.com/office/officeart/2018/5/layout/CenteredIconLabelDescriptionList"/>
    <dgm:cxn modelId="{327171E9-ED3F-4DC6-AC33-8FDEE960B29C}" srcId="{63C35B4F-2AE9-4C5B-AB6B-C4B6DC7E3D06}" destId="{04D854B0-FF1A-4731-B60B-03F4772C8792}" srcOrd="1" destOrd="0" parTransId="{341C97F9-360A-4AB8-AF21-70E9557A2389}" sibTransId="{A78736EE-0321-4B2D-B806-31705D6437DE}"/>
    <dgm:cxn modelId="{65DD27EB-B012-41F6-842A-77242AF018E4}" type="presOf" srcId="{63C35B4F-2AE9-4C5B-AB6B-C4B6DC7E3D06}" destId="{DD0161C6-0DA6-4664-9817-9AE1796BD14A}" srcOrd="0" destOrd="0" presId="urn:microsoft.com/office/officeart/2018/5/layout/CenteredIconLabelDescriptionList"/>
    <dgm:cxn modelId="{F050EAF2-8581-48DF-B0E9-BF99CCC083E7}" type="presOf" srcId="{84FF393D-53DB-401E-95E5-D89EF75723E0}" destId="{C985D2E8-464D-44CA-B28C-DEA435401962}" srcOrd="0" destOrd="0" presId="urn:microsoft.com/office/officeart/2018/5/layout/CenteredIconLabelDescriptionList"/>
    <dgm:cxn modelId="{B0486B77-EC50-4714-A0AE-FF4293D27E75}" type="presParOf" srcId="{DD0161C6-0DA6-4664-9817-9AE1796BD14A}" destId="{3D24568F-A719-482B-BC59-4CA91134A23C}" srcOrd="0" destOrd="0" presId="urn:microsoft.com/office/officeart/2018/5/layout/CenteredIconLabelDescriptionList"/>
    <dgm:cxn modelId="{F7FAB533-B4C2-440B-AEC4-C8707C3E1B18}" type="presParOf" srcId="{3D24568F-A719-482B-BC59-4CA91134A23C}" destId="{80E3ED03-7D4F-41DF-AD1D-7843F7C54652}" srcOrd="0" destOrd="0" presId="urn:microsoft.com/office/officeart/2018/5/layout/CenteredIconLabelDescriptionList"/>
    <dgm:cxn modelId="{51D623C9-F552-4F28-A3CD-986C0B8CF96A}" type="presParOf" srcId="{3D24568F-A719-482B-BC59-4CA91134A23C}" destId="{6C4BA596-03DB-4A01-ABDB-7FD18057EE48}" srcOrd="1" destOrd="0" presId="urn:microsoft.com/office/officeart/2018/5/layout/CenteredIconLabelDescriptionList"/>
    <dgm:cxn modelId="{DC9D0474-807E-49EA-8D8D-251938F4F3D5}" type="presParOf" srcId="{3D24568F-A719-482B-BC59-4CA91134A23C}" destId="{C5E6870F-3F08-47DC-9C19-B095660EE265}" srcOrd="2" destOrd="0" presId="urn:microsoft.com/office/officeart/2018/5/layout/CenteredIconLabelDescriptionList"/>
    <dgm:cxn modelId="{F5EFF455-5BAE-4674-A356-185603DF45DA}" type="presParOf" srcId="{3D24568F-A719-482B-BC59-4CA91134A23C}" destId="{DCAFB38B-0296-4B91-B899-7749D8405CEB}" srcOrd="3" destOrd="0" presId="urn:microsoft.com/office/officeart/2018/5/layout/CenteredIconLabelDescriptionList"/>
    <dgm:cxn modelId="{BCFDC284-DC5F-4B79-AE5F-A7EC18D00817}" type="presParOf" srcId="{3D24568F-A719-482B-BC59-4CA91134A23C}" destId="{C985D2E8-464D-44CA-B28C-DEA435401962}" srcOrd="4" destOrd="0" presId="urn:microsoft.com/office/officeart/2018/5/layout/CenteredIconLabelDescriptionList"/>
    <dgm:cxn modelId="{494050C3-72FF-481F-AD3E-8E5DA1D9C973}" type="presParOf" srcId="{DD0161C6-0DA6-4664-9817-9AE1796BD14A}" destId="{2E6CE5A8-D763-47A6-BD73-1FCE34C9CA3F}" srcOrd="1" destOrd="0" presId="urn:microsoft.com/office/officeart/2018/5/layout/CenteredIconLabelDescriptionList"/>
    <dgm:cxn modelId="{B27C496D-CD22-49C4-BC6E-BFE49B93BC52}" type="presParOf" srcId="{DD0161C6-0DA6-4664-9817-9AE1796BD14A}" destId="{96739B6E-1477-4673-9341-A8F08512FFE2}" srcOrd="2" destOrd="0" presId="urn:microsoft.com/office/officeart/2018/5/layout/CenteredIconLabelDescriptionList"/>
    <dgm:cxn modelId="{B89B7798-6165-45FB-92CA-4295515E86AC}" type="presParOf" srcId="{96739B6E-1477-4673-9341-A8F08512FFE2}" destId="{033C2A8A-EC18-4D8C-852C-267B89CED107}" srcOrd="0" destOrd="0" presId="urn:microsoft.com/office/officeart/2018/5/layout/CenteredIconLabelDescriptionList"/>
    <dgm:cxn modelId="{E49BF35E-1914-46D0-84B8-967A964332FA}" type="presParOf" srcId="{96739B6E-1477-4673-9341-A8F08512FFE2}" destId="{FBB6A872-EFDF-424B-AE01-2ABD4A75357C}" srcOrd="1" destOrd="0" presId="urn:microsoft.com/office/officeart/2018/5/layout/CenteredIconLabelDescriptionList"/>
    <dgm:cxn modelId="{3F884F29-70F5-4B26-B215-EBFEE173F71B}" type="presParOf" srcId="{96739B6E-1477-4673-9341-A8F08512FFE2}" destId="{3B3ABCD2-D9FB-46EC-B485-B9209FF33409}" srcOrd="2" destOrd="0" presId="urn:microsoft.com/office/officeart/2018/5/layout/CenteredIconLabelDescriptionList"/>
    <dgm:cxn modelId="{56D08D36-589C-434C-B5BA-8D5286A2D14B}" type="presParOf" srcId="{96739B6E-1477-4673-9341-A8F08512FFE2}" destId="{F08600A4-72DD-4482-94AA-F8E475CE1A15}" srcOrd="3" destOrd="0" presId="urn:microsoft.com/office/officeart/2018/5/layout/CenteredIconLabelDescriptionList"/>
    <dgm:cxn modelId="{1A2146D2-B073-46F6-AD0D-D04B0970221C}" type="presParOf" srcId="{96739B6E-1477-4673-9341-A8F08512FFE2}" destId="{34239F76-D922-4968-B00C-E667A417A1ED}"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754DD9-140F-4803-87F3-B6B3F25BA3E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CFEE716-6D09-42E8-8CEF-651CC6F5262F}">
      <dgm:prSet/>
      <dgm:spPr/>
      <dgm:t>
        <a:bodyPr/>
        <a:lstStyle/>
        <a:p>
          <a:pPr>
            <a:lnSpc>
              <a:spcPct val="100000"/>
            </a:lnSpc>
          </a:pPr>
          <a:r>
            <a:rPr lang="en-US"/>
            <a:t>15 minutes to find your group</a:t>
          </a:r>
        </a:p>
      </dgm:t>
    </dgm:pt>
    <dgm:pt modelId="{6059AAED-83CA-4C04-9DE4-317F3F69E727}" type="parTrans" cxnId="{BEE2841E-D716-4CDA-8ADD-707C8BB33F29}">
      <dgm:prSet/>
      <dgm:spPr/>
      <dgm:t>
        <a:bodyPr/>
        <a:lstStyle/>
        <a:p>
          <a:endParaRPr lang="en-US"/>
        </a:p>
      </dgm:t>
    </dgm:pt>
    <dgm:pt modelId="{FCE06604-B0CC-4B81-B2D7-D93C57000846}" type="sibTrans" cxnId="{BEE2841E-D716-4CDA-8ADD-707C8BB33F29}">
      <dgm:prSet/>
      <dgm:spPr/>
      <dgm:t>
        <a:bodyPr/>
        <a:lstStyle/>
        <a:p>
          <a:endParaRPr lang="en-US"/>
        </a:p>
      </dgm:t>
    </dgm:pt>
    <dgm:pt modelId="{5ADDA3B6-7468-402D-A8F2-8B83C3812E92}">
      <dgm:prSet/>
      <dgm:spPr/>
      <dgm:t>
        <a:bodyPr/>
        <a:lstStyle/>
        <a:p>
          <a:pPr>
            <a:lnSpc>
              <a:spcPct val="100000"/>
            </a:lnSpc>
          </a:pPr>
          <a:r>
            <a:rPr lang="en-US"/>
            <a:t>Up to 5 members</a:t>
          </a:r>
        </a:p>
      </dgm:t>
    </dgm:pt>
    <dgm:pt modelId="{0F50097E-648A-4339-8B9C-E4724DE0E657}" type="parTrans" cxnId="{3E3E68E5-C850-476C-A6D4-78ABCAB4B770}">
      <dgm:prSet/>
      <dgm:spPr/>
      <dgm:t>
        <a:bodyPr/>
        <a:lstStyle/>
        <a:p>
          <a:endParaRPr lang="en-US"/>
        </a:p>
      </dgm:t>
    </dgm:pt>
    <dgm:pt modelId="{A29B3A6E-254A-466E-B279-74A416F03656}" type="sibTrans" cxnId="{3E3E68E5-C850-476C-A6D4-78ABCAB4B770}">
      <dgm:prSet/>
      <dgm:spPr/>
      <dgm:t>
        <a:bodyPr/>
        <a:lstStyle/>
        <a:p>
          <a:endParaRPr lang="en-US"/>
        </a:p>
      </dgm:t>
    </dgm:pt>
    <dgm:pt modelId="{14B138CB-4CAC-413B-A3B4-02BBD86164DF}">
      <dgm:prSet/>
      <dgm:spPr/>
      <dgm:t>
        <a:bodyPr/>
        <a:lstStyle/>
        <a:p>
          <a:pPr>
            <a:lnSpc>
              <a:spcPct val="100000"/>
            </a:lnSpc>
          </a:pPr>
          <a:r>
            <a:rPr lang="en-US" dirty="0"/>
            <a:t>Submit the assignment </a:t>
          </a:r>
          <a:r>
            <a:rPr lang="en-US" b="1" dirty="0"/>
            <a:t>individually</a:t>
          </a:r>
          <a:r>
            <a:rPr lang="en-US" dirty="0"/>
            <a:t> </a:t>
          </a:r>
        </a:p>
      </dgm:t>
    </dgm:pt>
    <dgm:pt modelId="{1401262D-D21F-46C5-9166-C32257582F2E}" type="parTrans" cxnId="{767DDBED-4DA3-4FBD-9872-1F4C2DFAFFE9}">
      <dgm:prSet/>
      <dgm:spPr/>
      <dgm:t>
        <a:bodyPr/>
        <a:lstStyle/>
        <a:p>
          <a:endParaRPr lang="en-US"/>
        </a:p>
      </dgm:t>
    </dgm:pt>
    <dgm:pt modelId="{CA6CCB66-A4F4-40BA-B679-37CDF4651D40}" type="sibTrans" cxnId="{767DDBED-4DA3-4FBD-9872-1F4C2DFAFFE9}">
      <dgm:prSet/>
      <dgm:spPr/>
      <dgm:t>
        <a:bodyPr/>
        <a:lstStyle/>
        <a:p>
          <a:endParaRPr lang="en-US"/>
        </a:p>
      </dgm:t>
    </dgm:pt>
    <dgm:pt modelId="{E342F3BB-1DEB-4051-9293-3AD3DE2F54E3}">
      <dgm:prSet/>
      <dgm:spPr/>
      <dgm:t>
        <a:bodyPr/>
        <a:lstStyle/>
        <a:p>
          <a:pPr>
            <a:lnSpc>
              <a:spcPct val="100000"/>
            </a:lnSpc>
          </a:pPr>
          <a:r>
            <a:rPr lang="en-US" dirty="0"/>
            <a:t>Choose case studies</a:t>
          </a:r>
        </a:p>
      </dgm:t>
    </dgm:pt>
    <dgm:pt modelId="{8C9360FD-E953-4727-AD27-F748E0D77B14}" type="parTrans" cxnId="{9D5EFE91-9321-47A2-AAC8-9D4F9CE9B99A}">
      <dgm:prSet/>
      <dgm:spPr/>
      <dgm:t>
        <a:bodyPr/>
        <a:lstStyle/>
        <a:p>
          <a:endParaRPr lang="en-US"/>
        </a:p>
      </dgm:t>
    </dgm:pt>
    <dgm:pt modelId="{F4B3A397-202A-44B0-B2BE-239AA3A0AFB0}" type="sibTrans" cxnId="{9D5EFE91-9321-47A2-AAC8-9D4F9CE9B99A}">
      <dgm:prSet/>
      <dgm:spPr/>
      <dgm:t>
        <a:bodyPr/>
        <a:lstStyle/>
        <a:p>
          <a:endParaRPr lang="en-US"/>
        </a:p>
      </dgm:t>
    </dgm:pt>
    <dgm:pt modelId="{CDCA5440-27C5-4813-8048-F5DE8FB1547B}" type="pres">
      <dgm:prSet presAssocID="{05754DD9-140F-4803-87F3-B6B3F25BA3E4}" presName="root" presStyleCnt="0">
        <dgm:presLayoutVars>
          <dgm:dir/>
          <dgm:resizeHandles val="exact"/>
        </dgm:presLayoutVars>
      </dgm:prSet>
      <dgm:spPr/>
    </dgm:pt>
    <dgm:pt modelId="{E70BA94E-584F-4E6C-82A4-8CAE369E2FD8}" type="pres">
      <dgm:prSet presAssocID="{ACFEE716-6D09-42E8-8CEF-651CC6F5262F}" presName="compNode" presStyleCnt="0"/>
      <dgm:spPr/>
    </dgm:pt>
    <dgm:pt modelId="{2F7B00DD-4DAA-43AD-A42F-185F6D9B46E4}" type="pres">
      <dgm:prSet presAssocID="{ACFEE716-6D09-42E8-8CEF-651CC6F5262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B1CCF7BE-2038-4AE1-BF77-7741A370DFD1}" type="pres">
      <dgm:prSet presAssocID="{ACFEE716-6D09-42E8-8CEF-651CC6F5262F}" presName="spaceRect" presStyleCnt="0"/>
      <dgm:spPr/>
    </dgm:pt>
    <dgm:pt modelId="{FE408283-903B-4E90-AD61-0466B9CC7FCA}" type="pres">
      <dgm:prSet presAssocID="{ACFEE716-6D09-42E8-8CEF-651CC6F5262F}" presName="textRect" presStyleLbl="revTx" presStyleIdx="0" presStyleCnt="4">
        <dgm:presLayoutVars>
          <dgm:chMax val="1"/>
          <dgm:chPref val="1"/>
        </dgm:presLayoutVars>
      </dgm:prSet>
      <dgm:spPr/>
    </dgm:pt>
    <dgm:pt modelId="{2A9AA974-607D-4D40-B7DD-B7B57F516DD8}" type="pres">
      <dgm:prSet presAssocID="{FCE06604-B0CC-4B81-B2D7-D93C57000846}" presName="sibTrans" presStyleCnt="0"/>
      <dgm:spPr/>
    </dgm:pt>
    <dgm:pt modelId="{D03B7394-B5B3-442F-BEFD-8C095CB37B42}" type="pres">
      <dgm:prSet presAssocID="{5ADDA3B6-7468-402D-A8F2-8B83C3812E92}" presName="compNode" presStyleCnt="0"/>
      <dgm:spPr/>
    </dgm:pt>
    <dgm:pt modelId="{B7AF3326-7853-4C7D-A901-1467D0C8F05E}" type="pres">
      <dgm:prSet presAssocID="{5ADDA3B6-7468-402D-A8F2-8B83C3812E9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56EE8CBF-FEBD-4A83-9EB6-DA4E7DC416BB}" type="pres">
      <dgm:prSet presAssocID="{5ADDA3B6-7468-402D-A8F2-8B83C3812E92}" presName="spaceRect" presStyleCnt="0"/>
      <dgm:spPr/>
    </dgm:pt>
    <dgm:pt modelId="{45F60F17-0DFC-4BBD-8211-55C5AF1E12E6}" type="pres">
      <dgm:prSet presAssocID="{5ADDA3B6-7468-402D-A8F2-8B83C3812E92}" presName="textRect" presStyleLbl="revTx" presStyleIdx="1" presStyleCnt="4">
        <dgm:presLayoutVars>
          <dgm:chMax val="1"/>
          <dgm:chPref val="1"/>
        </dgm:presLayoutVars>
      </dgm:prSet>
      <dgm:spPr/>
    </dgm:pt>
    <dgm:pt modelId="{434CF5D5-7D73-48EC-A26A-74EE6D34F49D}" type="pres">
      <dgm:prSet presAssocID="{A29B3A6E-254A-466E-B279-74A416F03656}" presName="sibTrans" presStyleCnt="0"/>
      <dgm:spPr/>
    </dgm:pt>
    <dgm:pt modelId="{6345BC5C-CBF4-4B86-9F35-5F25952A6879}" type="pres">
      <dgm:prSet presAssocID="{14B138CB-4CAC-413B-A3B4-02BBD86164DF}" presName="compNode" presStyleCnt="0"/>
      <dgm:spPr/>
    </dgm:pt>
    <dgm:pt modelId="{27807C03-43AA-4130-8482-6C591C656451}" type="pres">
      <dgm:prSet presAssocID="{14B138CB-4CAC-413B-A3B4-02BBD86164D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FDC025B4-C98B-4F9F-9ACC-22586C3BE9AE}" type="pres">
      <dgm:prSet presAssocID="{14B138CB-4CAC-413B-A3B4-02BBD86164DF}" presName="spaceRect" presStyleCnt="0"/>
      <dgm:spPr/>
    </dgm:pt>
    <dgm:pt modelId="{2DF45F97-6D6A-4645-8C86-798B0F61E1AD}" type="pres">
      <dgm:prSet presAssocID="{14B138CB-4CAC-413B-A3B4-02BBD86164DF}" presName="textRect" presStyleLbl="revTx" presStyleIdx="2" presStyleCnt="4">
        <dgm:presLayoutVars>
          <dgm:chMax val="1"/>
          <dgm:chPref val="1"/>
        </dgm:presLayoutVars>
      </dgm:prSet>
      <dgm:spPr/>
    </dgm:pt>
    <dgm:pt modelId="{B04D8691-3F45-4C07-9992-13995C8FF34B}" type="pres">
      <dgm:prSet presAssocID="{CA6CCB66-A4F4-40BA-B679-37CDF4651D40}" presName="sibTrans" presStyleCnt="0"/>
      <dgm:spPr/>
    </dgm:pt>
    <dgm:pt modelId="{D6218CA0-E8C6-4866-8C1A-0FC4A79CE1C2}" type="pres">
      <dgm:prSet presAssocID="{E342F3BB-1DEB-4051-9293-3AD3DE2F54E3}" presName="compNode" presStyleCnt="0"/>
      <dgm:spPr/>
    </dgm:pt>
    <dgm:pt modelId="{E8130F20-DFDD-479D-B075-485704E06DC0}" type="pres">
      <dgm:prSet presAssocID="{E342F3BB-1DEB-4051-9293-3AD3DE2F54E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Open book outline"/>
        </a:ext>
      </dgm:extLst>
    </dgm:pt>
    <dgm:pt modelId="{F1C58C1F-7934-4B1A-B79F-79E182CC04E1}" type="pres">
      <dgm:prSet presAssocID="{E342F3BB-1DEB-4051-9293-3AD3DE2F54E3}" presName="spaceRect" presStyleCnt="0"/>
      <dgm:spPr/>
    </dgm:pt>
    <dgm:pt modelId="{1A12739C-0C36-4C2A-AD8D-75F4B388E51B}" type="pres">
      <dgm:prSet presAssocID="{E342F3BB-1DEB-4051-9293-3AD3DE2F54E3}" presName="textRect" presStyleLbl="revTx" presStyleIdx="3" presStyleCnt="4">
        <dgm:presLayoutVars>
          <dgm:chMax val="1"/>
          <dgm:chPref val="1"/>
        </dgm:presLayoutVars>
      </dgm:prSet>
      <dgm:spPr/>
    </dgm:pt>
  </dgm:ptLst>
  <dgm:cxnLst>
    <dgm:cxn modelId="{B8CAC719-B0F4-4E10-815D-F5280F7D1C48}" type="presOf" srcId="{14B138CB-4CAC-413B-A3B4-02BBD86164DF}" destId="{2DF45F97-6D6A-4645-8C86-798B0F61E1AD}" srcOrd="0" destOrd="0" presId="urn:microsoft.com/office/officeart/2018/2/layout/IconLabelList"/>
    <dgm:cxn modelId="{BEE2841E-D716-4CDA-8ADD-707C8BB33F29}" srcId="{05754DD9-140F-4803-87F3-B6B3F25BA3E4}" destId="{ACFEE716-6D09-42E8-8CEF-651CC6F5262F}" srcOrd="0" destOrd="0" parTransId="{6059AAED-83CA-4C04-9DE4-317F3F69E727}" sibTransId="{FCE06604-B0CC-4B81-B2D7-D93C57000846}"/>
    <dgm:cxn modelId="{3729D526-E1C9-4470-9C41-9048B65D2EDE}" type="presOf" srcId="{5ADDA3B6-7468-402D-A8F2-8B83C3812E92}" destId="{45F60F17-0DFC-4BBD-8211-55C5AF1E12E6}" srcOrd="0" destOrd="0" presId="urn:microsoft.com/office/officeart/2018/2/layout/IconLabelList"/>
    <dgm:cxn modelId="{9D5EFE91-9321-47A2-AAC8-9D4F9CE9B99A}" srcId="{05754DD9-140F-4803-87F3-B6B3F25BA3E4}" destId="{E342F3BB-1DEB-4051-9293-3AD3DE2F54E3}" srcOrd="3" destOrd="0" parTransId="{8C9360FD-E953-4727-AD27-F748E0D77B14}" sibTransId="{F4B3A397-202A-44B0-B2BE-239AA3A0AFB0}"/>
    <dgm:cxn modelId="{2E5ECDBC-9F8B-429C-B055-F7EB93BA6561}" type="presOf" srcId="{05754DD9-140F-4803-87F3-B6B3F25BA3E4}" destId="{CDCA5440-27C5-4813-8048-F5DE8FB1547B}" srcOrd="0" destOrd="0" presId="urn:microsoft.com/office/officeart/2018/2/layout/IconLabelList"/>
    <dgm:cxn modelId="{DFC61DC7-1D70-4CC4-A80D-004CAC35A602}" type="presOf" srcId="{ACFEE716-6D09-42E8-8CEF-651CC6F5262F}" destId="{FE408283-903B-4E90-AD61-0466B9CC7FCA}" srcOrd="0" destOrd="0" presId="urn:microsoft.com/office/officeart/2018/2/layout/IconLabelList"/>
    <dgm:cxn modelId="{3E3E68E5-C850-476C-A6D4-78ABCAB4B770}" srcId="{05754DD9-140F-4803-87F3-B6B3F25BA3E4}" destId="{5ADDA3B6-7468-402D-A8F2-8B83C3812E92}" srcOrd="1" destOrd="0" parTransId="{0F50097E-648A-4339-8B9C-E4724DE0E657}" sibTransId="{A29B3A6E-254A-466E-B279-74A416F03656}"/>
    <dgm:cxn modelId="{767DDBED-4DA3-4FBD-9872-1F4C2DFAFFE9}" srcId="{05754DD9-140F-4803-87F3-B6B3F25BA3E4}" destId="{14B138CB-4CAC-413B-A3B4-02BBD86164DF}" srcOrd="2" destOrd="0" parTransId="{1401262D-D21F-46C5-9166-C32257582F2E}" sibTransId="{CA6CCB66-A4F4-40BA-B679-37CDF4651D40}"/>
    <dgm:cxn modelId="{3EA70BFB-EF50-493A-AA4D-E8751DB8B926}" type="presOf" srcId="{E342F3BB-1DEB-4051-9293-3AD3DE2F54E3}" destId="{1A12739C-0C36-4C2A-AD8D-75F4B388E51B}" srcOrd="0" destOrd="0" presId="urn:microsoft.com/office/officeart/2018/2/layout/IconLabelList"/>
    <dgm:cxn modelId="{672FFB34-AFED-4D62-AACD-2950B5CB4FA8}" type="presParOf" srcId="{CDCA5440-27C5-4813-8048-F5DE8FB1547B}" destId="{E70BA94E-584F-4E6C-82A4-8CAE369E2FD8}" srcOrd="0" destOrd="0" presId="urn:microsoft.com/office/officeart/2018/2/layout/IconLabelList"/>
    <dgm:cxn modelId="{7C4F75C9-E4B3-4E4E-9C1F-B24330E9BA7A}" type="presParOf" srcId="{E70BA94E-584F-4E6C-82A4-8CAE369E2FD8}" destId="{2F7B00DD-4DAA-43AD-A42F-185F6D9B46E4}" srcOrd="0" destOrd="0" presId="urn:microsoft.com/office/officeart/2018/2/layout/IconLabelList"/>
    <dgm:cxn modelId="{D224A553-08B5-4388-BD42-40CBF8CFA7DA}" type="presParOf" srcId="{E70BA94E-584F-4E6C-82A4-8CAE369E2FD8}" destId="{B1CCF7BE-2038-4AE1-BF77-7741A370DFD1}" srcOrd="1" destOrd="0" presId="urn:microsoft.com/office/officeart/2018/2/layout/IconLabelList"/>
    <dgm:cxn modelId="{8900D835-62CB-4D2D-9552-891E8F644046}" type="presParOf" srcId="{E70BA94E-584F-4E6C-82A4-8CAE369E2FD8}" destId="{FE408283-903B-4E90-AD61-0466B9CC7FCA}" srcOrd="2" destOrd="0" presId="urn:microsoft.com/office/officeart/2018/2/layout/IconLabelList"/>
    <dgm:cxn modelId="{F46199A4-8DB4-4C4C-9B80-EA20210273E1}" type="presParOf" srcId="{CDCA5440-27C5-4813-8048-F5DE8FB1547B}" destId="{2A9AA974-607D-4D40-B7DD-B7B57F516DD8}" srcOrd="1" destOrd="0" presId="urn:microsoft.com/office/officeart/2018/2/layout/IconLabelList"/>
    <dgm:cxn modelId="{398724F5-4714-4989-9F06-27C6E65B4BFA}" type="presParOf" srcId="{CDCA5440-27C5-4813-8048-F5DE8FB1547B}" destId="{D03B7394-B5B3-442F-BEFD-8C095CB37B42}" srcOrd="2" destOrd="0" presId="urn:microsoft.com/office/officeart/2018/2/layout/IconLabelList"/>
    <dgm:cxn modelId="{786B6227-2912-41B0-A320-EF9C935059FE}" type="presParOf" srcId="{D03B7394-B5B3-442F-BEFD-8C095CB37B42}" destId="{B7AF3326-7853-4C7D-A901-1467D0C8F05E}" srcOrd="0" destOrd="0" presId="urn:microsoft.com/office/officeart/2018/2/layout/IconLabelList"/>
    <dgm:cxn modelId="{BF225BCE-1FB3-43A0-887A-F6EFBCFDD127}" type="presParOf" srcId="{D03B7394-B5B3-442F-BEFD-8C095CB37B42}" destId="{56EE8CBF-FEBD-4A83-9EB6-DA4E7DC416BB}" srcOrd="1" destOrd="0" presId="urn:microsoft.com/office/officeart/2018/2/layout/IconLabelList"/>
    <dgm:cxn modelId="{3C8C3054-D050-46C4-AFD2-694C5F877EF2}" type="presParOf" srcId="{D03B7394-B5B3-442F-BEFD-8C095CB37B42}" destId="{45F60F17-0DFC-4BBD-8211-55C5AF1E12E6}" srcOrd="2" destOrd="0" presId="urn:microsoft.com/office/officeart/2018/2/layout/IconLabelList"/>
    <dgm:cxn modelId="{69C42E06-EA7C-458D-94C0-608174D74FCD}" type="presParOf" srcId="{CDCA5440-27C5-4813-8048-F5DE8FB1547B}" destId="{434CF5D5-7D73-48EC-A26A-74EE6D34F49D}" srcOrd="3" destOrd="0" presId="urn:microsoft.com/office/officeart/2018/2/layout/IconLabelList"/>
    <dgm:cxn modelId="{F38A439D-971A-4FBE-B5F5-CE4E6A1D2985}" type="presParOf" srcId="{CDCA5440-27C5-4813-8048-F5DE8FB1547B}" destId="{6345BC5C-CBF4-4B86-9F35-5F25952A6879}" srcOrd="4" destOrd="0" presId="urn:microsoft.com/office/officeart/2018/2/layout/IconLabelList"/>
    <dgm:cxn modelId="{A4B1BF5E-EE13-42F0-A592-B9F2D3385325}" type="presParOf" srcId="{6345BC5C-CBF4-4B86-9F35-5F25952A6879}" destId="{27807C03-43AA-4130-8482-6C591C656451}" srcOrd="0" destOrd="0" presId="urn:microsoft.com/office/officeart/2018/2/layout/IconLabelList"/>
    <dgm:cxn modelId="{47E99DC6-EA84-4038-9B31-A9C721361304}" type="presParOf" srcId="{6345BC5C-CBF4-4B86-9F35-5F25952A6879}" destId="{FDC025B4-C98B-4F9F-9ACC-22586C3BE9AE}" srcOrd="1" destOrd="0" presId="urn:microsoft.com/office/officeart/2018/2/layout/IconLabelList"/>
    <dgm:cxn modelId="{9848E299-06CB-4149-8EBD-EC7FE98C2953}" type="presParOf" srcId="{6345BC5C-CBF4-4B86-9F35-5F25952A6879}" destId="{2DF45F97-6D6A-4645-8C86-798B0F61E1AD}" srcOrd="2" destOrd="0" presId="urn:microsoft.com/office/officeart/2018/2/layout/IconLabelList"/>
    <dgm:cxn modelId="{0513ADA7-5EB6-45AC-B3FE-05D577B78FCA}" type="presParOf" srcId="{CDCA5440-27C5-4813-8048-F5DE8FB1547B}" destId="{B04D8691-3F45-4C07-9992-13995C8FF34B}" srcOrd="5" destOrd="0" presId="urn:microsoft.com/office/officeart/2018/2/layout/IconLabelList"/>
    <dgm:cxn modelId="{F0D16163-9297-4388-9E19-D9BCC55DB2F9}" type="presParOf" srcId="{CDCA5440-27C5-4813-8048-F5DE8FB1547B}" destId="{D6218CA0-E8C6-4866-8C1A-0FC4A79CE1C2}" srcOrd="6" destOrd="0" presId="urn:microsoft.com/office/officeart/2018/2/layout/IconLabelList"/>
    <dgm:cxn modelId="{63AA1F22-EC47-4CEC-9FFD-69856D6060F6}" type="presParOf" srcId="{D6218CA0-E8C6-4866-8C1A-0FC4A79CE1C2}" destId="{E8130F20-DFDD-479D-B075-485704E06DC0}" srcOrd="0" destOrd="0" presId="urn:microsoft.com/office/officeart/2018/2/layout/IconLabelList"/>
    <dgm:cxn modelId="{402F487A-5AEE-4A97-A5FB-6CF93C0E7AE8}" type="presParOf" srcId="{D6218CA0-E8C6-4866-8C1A-0FC4A79CE1C2}" destId="{F1C58C1F-7934-4B1A-B79F-79E182CC04E1}" srcOrd="1" destOrd="0" presId="urn:microsoft.com/office/officeart/2018/2/layout/IconLabelList"/>
    <dgm:cxn modelId="{A402834B-F831-424C-A402-36B1F7A660D4}" type="presParOf" srcId="{D6218CA0-E8C6-4866-8C1A-0FC4A79CE1C2}" destId="{1A12739C-0C36-4C2A-AD8D-75F4B388E51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1BD5A5-488B-49E4-8EF6-A19A918B2EA5}">
      <dsp:nvSpPr>
        <dsp:cNvPr id="0" name=""/>
        <dsp:cNvSpPr/>
      </dsp:nvSpPr>
      <dsp:spPr>
        <a:xfrm>
          <a:off x="559800" y="12139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3E2602-EFD9-4B74-B53E-11F67CA7A77D}">
      <dsp:nvSpPr>
        <dsp:cNvPr id="0" name=""/>
        <dsp:cNvSpPr/>
      </dsp:nvSpPr>
      <dsp:spPr>
        <a:xfrm>
          <a:off x="559800" y="181006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dirty="0"/>
            <a:t>Introduction</a:t>
          </a:r>
        </a:p>
      </dsp:txBody>
      <dsp:txXfrm>
        <a:off x="559800" y="1810062"/>
        <a:ext cx="4320000" cy="648000"/>
      </dsp:txXfrm>
    </dsp:sp>
    <dsp:sp modelId="{69E57A58-376B-41FD-90DF-04F3C31412BF}">
      <dsp:nvSpPr>
        <dsp:cNvPr id="0" name=""/>
        <dsp:cNvSpPr/>
      </dsp:nvSpPr>
      <dsp:spPr>
        <a:xfrm>
          <a:off x="559800" y="2540233"/>
          <a:ext cx="4320000" cy="1689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Install iClicker reef- name, Mizzou email </a:t>
          </a:r>
        </a:p>
        <a:p>
          <a:pPr marL="0" lvl="0" indent="0" algn="l" defTabSz="755650">
            <a:lnSpc>
              <a:spcPct val="100000"/>
            </a:lnSpc>
            <a:spcBef>
              <a:spcPct val="0"/>
            </a:spcBef>
            <a:spcAft>
              <a:spcPct val="35000"/>
            </a:spcAft>
            <a:buNone/>
          </a:pPr>
          <a:r>
            <a:rPr lang="en-US" sz="1700" kern="1200" dirty="0"/>
            <a:t>Discussion 1: Intro about yourself (on Canvas): </a:t>
          </a:r>
        </a:p>
        <a:p>
          <a:pPr marL="171450" lvl="1" indent="-171450" algn="l" defTabSz="755650">
            <a:lnSpc>
              <a:spcPct val="90000"/>
            </a:lnSpc>
            <a:spcBef>
              <a:spcPct val="0"/>
            </a:spcBef>
            <a:spcAft>
              <a:spcPct val="15000"/>
            </a:spcAft>
            <a:buChar char="•"/>
          </a:pPr>
          <a:r>
            <a:rPr lang="en-US" sz="1700" kern="1200" dirty="0"/>
            <a:t>Name</a:t>
          </a:r>
        </a:p>
        <a:p>
          <a:pPr marL="171450" lvl="1" indent="-171450" algn="l" defTabSz="755650">
            <a:lnSpc>
              <a:spcPct val="90000"/>
            </a:lnSpc>
            <a:spcBef>
              <a:spcPct val="0"/>
            </a:spcBef>
            <a:spcAft>
              <a:spcPct val="15000"/>
            </a:spcAft>
            <a:buChar char="•"/>
          </a:pPr>
          <a:r>
            <a:rPr lang="en-US" sz="1700" kern="1200" dirty="0"/>
            <a:t>Hometown</a:t>
          </a:r>
        </a:p>
        <a:p>
          <a:pPr marL="171450" lvl="1" indent="-171450" algn="l" defTabSz="755650">
            <a:lnSpc>
              <a:spcPct val="90000"/>
            </a:lnSpc>
            <a:spcBef>
              <a:spcPct val="0"/>
            </a:spcBef>
            <a:spcAft>
              <a:spcPct val="15000"/>
            </a:spcAft>
            <a:buChar char="•"/>
          </a:pPr>
          <a:r>
            <a:rPr lang="en-US" sz="1700" kern="1200" dirty="0"/>
            <a:t>A fun fact about you</a:t>
          </a:r>
        </a:p>
      </dsp:txBody>
      <dsp:txXfrm>
        <a:off x="559800" y="2540233"/>
        <a:ext cx="4320000" cy="1689709"/>
      </dsp:txXfrm>
    </dsp:sp>
    <dsp:sp modelId="{A3DC5093-129A-4518-91AE-C817564F183E}">
      <dsp:nvSpPr>
        <dsp:cNvPr id="0" name=""/>
        <dsp:cNvSpPr/>
      </dsp:nvSpPr>
      <dsp:spPr>
        <a:xfrm>
          <a:off x="5635800" y="12139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5A1E55-9646-4F38-9A8C-2FAAA0056C1D}">
      <dsp:nvSpPr>
        <dsp:cNvPr id="0" name=""/>
        <dsp:cNvSpPr/>
      </dsp:nvSpPr>
      <dsp:spPr>
        <a:xfrm>
          <a:off x="5635800" y="181006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Structure of the class</a:t>
          </a:r>
        </a:p>
      </dsp:txBody>
      <dsp:txXfrm>
        <a:off x="5635800" y="1810062"/>
        <a:ext cx="4320000" cy="648000"/>
      </dsp:txXfrm>
    </dsp:sp>
    <dsp:sp modelId="{F2DFAA3F-FD8A-4A33-9B61-74C37FE8A154}">
      <dsp:nvSpPr>
        <dsp:cNvPr id="0" name=""/>
        <dsp:cNvSpPr/>
      </dsp:nvSpPr>
      <dsp:spPr>
        <a:xfrm>
          <a:off x="5635800" y="2540233"/>
          <a:ext cx="4320000" cy="1689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Syllabus</a:t>
          </a:r>
        </a:p>
        <a:p>
          <a:pPr marL="0" lvl="0" indent="0" algn="l" defTabSz="755650">
            <a:lnSpc>
              <a:spcPct val="100000"/>
            </a:lnSpc>
            <a:spcBef>
              <a:spcPct val="0"/>
            </a:spcBef>
            <a:spcAft>
              <a:spcPct val="35000"/>
            </a:spcAft>
            <a:buNone/>
          </a:pPr>
          <a:r>
            <a:rPr lang="en-US" sz="1700" kern="1200"/>
            <a:t>Attendance &amp; class participation on iClicker </a:t>
          </a:r>
        </a:p>
        <a:p>
          <a:pPr marL="0" lvl="0" indent="0" algn="l" defTabSz="755650">
            <a:lnSpc>
              <a:spcPct val="100000"/>
            </a:lnSpc>
            <a:spcBef>
              <a:spcPct val="0"/>
            </a:spcBef>
            <a:spcAft>
              <a:spcPct val="35000"/>
            </a:spcAft>
            <a:buNone/>
          </a:pPr>
          <a:r>
            <a:rPr lang="en-US" sz="1700" kern="1200" dirty="0"/>
            <a:t>Case Discussion </a:t>
          </a:r>
        </a:p>
        <a:p>
          <a:pPr marL="0" lvl="0" indent="0" algn="l" defTabSz="755650">
            <a:lnSpc>
              <a:spcPct val="100000"/>
            </a:lnSpc>
            <a:spcBef>
              <a:spcPct val="0"/>
            </a:spcBef>
            <a:spcAft>
              <a:spcPct val="35000"/>
            </a:spcAft>
            <a:buNone/>
          </a:pPr>
          <a:r>
            <a:rPr lang="en-US" sz="1700" kern="1200" dirty="0"/>
            <a:t>Term Project </a:t>
          </a:r>
        </a:p>
        <a:p>
          <a:pPr marL="0" lvl="0" indent="0" algn="l" defTabSz="755650">
            <a:lnSpc>
              <a:spcPct val="100000"/>
            </a:lnSpc>
            <a:spcBef>
              <a:spcPct val="0"/>
            </a:spcBef>
            <a:spcAft>
              <a:spcPct val="35000"/>
            </a:spcAft>
            <a:buNone/>
          </a:pPr>
          <a:r>
            <a:rPr lang="en-US" sz="1700" kern="1200" dirty="0"/>
            <a:t>Weekly Quiz</a:t>
          </a:r>
        </a:p>
      </dsp:txBody>
      <dsp:txXfrm>
        <a:off x="5635800" y="2540233"/>
        <a:ext cx="4320000" cy="16897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3ED03-7D4F-41DF-AD1D-7843F7C54652}">
      <dsp:nvSpPr>
        <dsp:cNvPr id="0" name=""/>
        <dsp:cNvSpPr/>
      </dsp:nvSpPr>
      <dsp:spPr>
        <a:xfrm>
          <a:off x="1963800" y="691794"/>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E6870F-3F08-47DC-9C19-B095660EE265}">
      <dsp:nvSpPr>
        <dsp:cNvPr id="0" name=""/>
        <dsp:cNvSpPr/>
      </dsp:nvSpPr>
      <dsp:spPr>
        <a:xfrm>
          <a:off x="559800" y="233140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dirty="0"/>
            <a:t>Access to materials</a:t>
          </a:r>
        </a:p>
      </dsp:txBody>
      <dsp:txXfrm>
        <a:off x="559800" y="2331407"/>
        <a:ext cx="4320000" cy="648000"/>
      </dsp:txXfrm>
    </dsp:sp>
    <dsp:sp modelId="{C985D2E8-464D-44CA-B28C-DEA435401962}">
      <dsp:nvSpPr>
        <dsp:cNvPr id="0" name=""/>
        <dsp:cNvSpPr/>
      </dsp:nvSpPr>
      <dsp:spPr>
        <a:xfrm>
          <a:off x="559800" y="3038762"/>
          <a:ext cx="4320000" cy="62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Canvas: publish a week before</a:t>
          </a:r>
        </a:p>
        <a:p>
          <a:pPr marL="0" lvl="0" indent="0" algn="ctr" defTabSz="755650">
            <a:lnSpc>
              <a:spcPct val="100000"/>
            </a:lnSpc>
            <a:spcBef>
              <a:spcPct val="0"/>
            </a:spcBef>
            <a:spcAft>
              <a:spcPct val="35000"/>
            </a:spcAft>
            <a:buNone/>
          </a:pPr>
          <a:r>
            <a:rPr lang="en-US" sz="1700" kern="1200" dirty="0"/>
            <a:t>All tests and quizzes are on Canvas</a:t>
          </a:r>
        </a:p>
      </dsp:txBody>
      <dsp:txXfrm>
        <a:off x="559800" y="3038762"/>
        <a:ext cx="4320000" cy="620780"/>
      </dsp:txXfrm>
    </dsp:sp>
    <dsp:sp modelId="{033C2A8A-EC18-4D8C-852C-267B89CED107}">
      <dsp:nvSpPr>
        <dsp:cNvPr id="0" name=""/>
        <dsp:cNvSpPr/>
      </dsp:nvSpPr>
      <dsp:spPr>
        <a:xfrm>
          <a:off x="7039800" y="691794"/>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3ABCD2-D9FB-46EC-B485-B9209FF33409}">
      <dsp:nvSpPr>
        <dsp:cNvPr id="0" name=""/>
        <dsp:cNvSpPr/>
      </dsp:nvSpPr>
      <dsp:spPr>
        <a:xfrm>
          <a:off x="5635800" y="233140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Syllabus</a:t>
          </a:r>
        </a:p>
      </dsp:txBody>
      <dsp:txXfrm>
        <a:off x="5635800" y="2331407"/>
        <a:ext cx="4320000" cy="648000"/>
      </dsp:txXfrm>
    </dsp:sp>
    <dsp:sp modelId="{34239F76-D922-4968-B00C-E667A417A1ED}">
      <dsp:nvSpPr>
        <dsp:cNvPr id="0" name=""/>
        <dsp:cNvSpPr/>
      </dsp:nvSpPr>
      <dsp:spPr>
        <a:xfrm>
          <a:off x="5635800" y="3038762"/>
          <a:ext cx="4320000" cy="62078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B00DD-4DAA-43AD-A42F-185F6D9B46E4}">
      <dsp:nvSpPr>
        <dsp:cNvPr id="0" name=""/>
        <dsp:cNvSpPr/>
      </dsp:nvSpPr>
      <dsp:spPr>
        <a:xfrm>
          <a:off x="1138979" y="1002271"/>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408283-903B-4E90-AD61-0466B9CC7FCA}">
      <dsp:nvSpPr>
        <dsp:cNvPr id="0" name=""/>
        <dsp:cNvSpPr/>
      </dsp:nvSpPr>
      <dsp:spPr>
        <a:xfrm>
          <a:off x="569079"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15 minutes to find your group</a:t>
          </a:r>
        </a:p>
      </dsp:txBody>
      <dsp:txXfrm>
        <a:off x="569079" y="2226604"/>
        <a:ext cx="2072362" cy="720000"/>
      </dsp:txXfrm>
    </dsp:sp>
    <dsp:sp modelId="{B7AF3326-7853-4C7D-A901-1467D0C8F05E}">
      <dsp:nvSpPr>
        <dsp:cNvPr id="0" name=""/>
        <dsp:cNvSpPr/>
      </dsp:nvSpPr>
      <dsp:spPr>
        <a:xfrm>
          <a:off x="3574005" y="1002271"/>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F60F17-0DFC-4BBD-8211-55C5AF1E12E6}">
      <dsp:nvSpPr>
        <dsp:cNvPr id="0" name=""/>
        <dsp:cNvSpPr/>
      </dsp:nvSpPr>
      <dsp:spPr>
        <a:xfrm>
          <a:off x="3004105"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Up to 5 members</a:t>
          </a:r>
        </a:p>
      </dsp:txBody>
      <dsp:txXfrm>
        <a:off x="3004105" y="2226604"/>
        <a:ext cx="2072362" cy="720000"/>
      </dsp:txXfrm>
    </dsp:sp>
    <dsp:sp modelId="{27807C03-43AA-4130-8482-6C591C656451}">
      <dsp:nvSpPr>
        <dsp:cNvPr id="0" name=""/>
        <dsp:cNvSpPr/>
      </dsp:nvSpPr>
      <dsp:spPr>
        <a:xfrm>
          <a:off x="6009031" y="1002271"/>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F45F97-6D6A-4645-8C86-798B0F61E1AD}">
      <dsp:nvSpPr>
        <dsp:cNvPr id="0" name=""/>
        <dsp:cNvSpPr/>
      </dsp:nvSpPr>
      <dsp:spPr>
        <a:xfrm>
          <a:off x="5439131"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Submit the assignment </a:t>
          </a:r>
          <a:r>
            <a:rPr lang="en-US" sz="1700" b="1" kern="1200" dirty="0"/>
            <a:t>individually</a:t>
          </a:r>
          <a:r>
            <a:rPr lang="en-US" sz="1700" kern="1200" dirty="0"/>
            <a:t> </a:t>
          </a:r>
        </a:p>
      </dsp:txBody>
      <dsp:txXfrm>
        <a:off x="5439131" y="2226604"/>
        <a:ext cx="2072362" cy="720000"/>
      </dsp:txXfrm>
    </dsp:sp>
    <dsp:sp modelId="{E8130F20-DFDD-479D-B075-485704E06DC0}">
      <dsp:nvSpPr>
        <dsp:cNvPr id="0" name=""/>
        <dsp:cNvSpPr/>
      </dsp:nvSpPr>
      <dsp:spPr>
        <a:xfrm>
          <a:off x="8444057" y="1002271"/>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12739C-0C36-4C2A-AD8D-75F4B388E51B}">
      <dsp:nvSpPr>
        <dsp:cNvPr id="0" name=""/>
        <dsp:cNvSpPr/>
      </dsp:nvSpPr>
      <dsp:spPr>
        <a:xfrm>
          <a:off x="7874157"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Choose case studies</a:t>
          </a:r>
        </a:p>
      </dsp:txBody>
      <dsp:txXfrm>
        <a:off x="7874157" y="2226604"/>
        <a:ext cx="207236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533D3F-A4A4-4C92-A2BA-A2AB56CB1BB1}" type="datetimeFigureOut">
              <a:rPr lang="en-US" smtClean="0"/>
              <a:t>8/29/2022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1EFBF9-23D6-49F9-B54D-D00B68E4AB20}" type="slidenum">
              <a:rPr lang="en-US" smtClean="0"/>
              <a:t>‹#›</a:t>
            </a:fld>
            <a:endParaRPr lang="en-US"/>
          </a:p>
        </p:txBody>
      </p:sp>
    </p:spTree>
    <p:extLst>
      <p:ext uri="{BB962C8B-B14F-4D97-AF65-F5344CB8AC3E}">
        <p14:creationId xmlns:p14="http://schemas.microsoft.com/office/powerpoint/2010/main" val="1438627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post your introduction on Canvas so your classmates and I can get to know you. And it can also serve as a basis form groups later on.</a:t>
            </a:r>
          </a:p>
          <a:p>
            <a:r>
              <a:rPr lang="en-US" dirty="0"/>
              <a:t> </a:t>
            </a:r>
          </a:p>
          <a:p>
            <a:r>
              <a:rPr lang="en-US" dirty="0"/>
              <a:t>These questions have been inspired by professor Alyssa Carlson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https://www.youtube.com/watch?v=0D7hFHfLEyk</a:t>
            </a:r>
          </a:p>
          <a:p>
            <a:endParaRPr lang="en-US" dirty="0"/>
          </a:p>
          <a:p>
            <a:r>
              <a:rPr lang="en-US" b="1" dirty="0"/>
              <a:t>What is your name? </a:t>
            </a:r>
            <a:r>
              <a:rPr lang="en-US" dirty="0"/>
              <a:t>State your name and where you are from </a:t>
            </a:r>
          </a:p>
          <a:p>
            <a:r>
              <a:rPr lang="en-US" b="1" dirty="0"/>
              <a:t>What is your quest? </a:t>
            </a:r>
            <a:r>
              <a:rPr lang="en-US" dirty="0"/>
              <a:t>What year are you (e.g., junior, senior)? What would you like to do at the end of your program (e.g., sales agent, marketing consultant, etc.)?</a:t>
            </a:r>
          </a:p>
          <a:p>
            <a:r>
              <a:rPr lang="en-US" b="1" dirty="0"/>
              <a:t>What is your favorite color? </a:t>
            </a:r>
            <a:r>
              <a:rPr lang="en-US" dirty="0"/>
              <a:t>Tell an interesting fact, hobby, or experience you have. </a:t>
            </a:r>
          </a:p>
          <a:p>
            <a:r>
              <a:rPr lang="en-US" b="1" dirty="0"/>
              <a:t>What is the airspeed velocity of an unladen swallow? </a:t>
            </a:r>
            <a:r>
              <a:rPr lang="en-US" dirty="0"/>
              <a:t>Some questions are just hard! What question would you like to be able to answer at the end of this course? In other words, what would you like to learn about marketing research?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3231500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from the consumers’ perspective, what functions do you think brands provide?</a:t>
            </a:r>
          </a:p>
        </p:txBody>
      </p:sp>
      <p:sp>
        <p:nvSpPr>
          <p:cNvPr id="4" name="Slide Number Placeholder 3"/>
          <p:cNvSpPr>
            <a:spLocks noGrp="1"/>
          </p:cNvSpPr>
          <p:nvPr>
            <p:ph type="sldNum" sz="quarter" idx="5"/>
          </p:nvPr>
        </p:nvSpPr>
        <p:spPr/>
        <p:txBody>
          <a:bodyPr/>
          <a:lstStyle/>
          <a:p>
            <a:fld id="{1D1EFBF9-23D6-49F9-B54D-D00B68E4AB20}" type="slidenum">
              <a:rPr lang="en-US" smtClean="0"/>
              <a:t>18</a:t>
            </a:fld>
            <a:endParaRPr lang="en-US"/>
          </a:p>
        </p:txBody>
      </p:sp>
    </p:spTree>
    <p:extLst>
      <p:ext uri="{BB962C8B-B14F-4D97-AF65-F5344CB8AC3E}">
        <p14:creationId xmlns:p14="http://schemas.microsoft.com/office/powerpoint/2010/main" val="2406586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US" u="none" dirty="0"/>
              <a:t>Products can be classified by their associated attributes or benefits</a:t>
            </a:r>
          </a:p>
          <a:p>
            <a:pPr marL="171450" indent="-171450">
              <a:buFont typeface="Arial" pitchFamily="34" charset="0"/>
              <a:buChar char="•"/>
              <a:defRPr/>
            </a:pPr>
            <a:r>
              <a:rPr lang="en-US" u="none" dirty="0"/>
              <a:t>Search goods:</a:t>
            </a:r>
          </a:p>
          <a:p>
            <a:pPr marL="628650" lvl="1" indent="-171450">
              <a:buFont typeface="Arial" pitchFamily="34" charset="0"/>
              <a:buChar char="•"/>
              <a:defRPr/>
            </a:pPr>
            <a:r>
              <a:rPr lang="en-US" u="none" dirty="0"/>
              <a:t>Evaluated on the basis of attributes such as sturdiness, </a:t>
            </a:r>
            <a:r>
              <a:rPr lang="en-IN" u="none" dirty="0"/>
              <a:t>size, colour, style, design, weight, and ingredient composition by visual inspection.</a:t>
            </a:r>
          </a:p>
          <a:p>
            <a:pPr marL="628650" lvl="1" indent="-171450">
              <a:buFont typeface="Arial" pitchFamily="34" charset="0"/>
              <a:buChar char="•"/>
              <a:defRPr/>
            </a:pPr>
            <a:r>
              <a:rPr lang="en-IN" u="none" dirty="0"/>
              <a:t>Example - Grocery</a:t>
            </a:r>
          </a:p>
          <a:p>
            <a:pPr marL="171450" indent="-171450">
              <a:buFont typeface="Arial" pitchFamily="34" charset="0"/>
              <a:buChar char="•"/>
              <a:defRPr/>
            </a:pPr>
            <a:r>
              <a:rPr lang="en-IN" u="none" dirty="0"/>
              <a:t>Experience goods:</a:t>
            </a:r>
          </a:p>
          <a:p>
            <a:pPr marL="628650" lvl="1" indent="-171450">
              <a:buFont typeface="Arial" pitchFamily="34" charset="0"/>
              <a:buChar char="•"/>
              <a:defRPr/>
            </a:pPr>
            <a:r>
              <a:rPr lang="en-IN" u="none" dirty="0"/>
              <a:t>Evaluated on the basis of features such as durability, service quality, safety, and ease of handling. </a:t>
            </a:r>
          </a:p>
          <a:p>
            <a:pPr marL="628650" lvl="1" indent="-171450">
              <a:buFont typeface="Arial" pitchFamily="34" charset="0"/>
              <a:buChar char="•"/>
              <a:defRPr/>
            </a:pPr>
            <a:r>
              <a:rPr lang="en-IN" u="none" dirty="0"/>
              <a:t>Example - Automobile tires</a:t>
            </a:r>
          </a:p>
          <a:p>
            <a:pPr marL="171450" indent="-171450">
              <a:buFont typeface="Arial" pitchFamily="34" charset="0"/>
              <a:buChar char="•"/>
              <a:defRPr/>
            </a:pPr>
            <a:r>
              <a:rPr lang="en-IN" u="none" dirty="0"/>
              <a:t>Credence goods:</a:t>
            </a:r>
          </a:p>
          <a:p>
            <a:pPr marL="628650" lvl="1" indent="-171450">
              <a:buFont typeface="Arial" pitchFamily="34" charset="0"/>
              <a:buChar char="•"/>
              <a:defRPr/>
            </a:pPr>
            <a:r>
              <a:rPr lang="en-IN" u="none" dirty="0"/>
              <a:t>Consumers may rarely learn attributes.</a:t>
            </a:r>
          </a:p>
          <a:p>
            <a:pPr marL="628650" lvl="1" indent="-171450">
              <a:buFont typeface="Arial" pitchFamily="34" charset="0"/>
              <a:buChar char="•"/>
              <a:defRPr/>
            </a:pPr>
            <a:r>
              <a:rPr lang="en-IN" u="none" dirty="0"/>
              <a:t>Example - Insurance</a:t>
            </a:r>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19</a:t>
            </a:fld>
            <a:endParaRPr lang="en-US"/>
          </a:p>
        </p:txBody>
      </p:sp>
    </p:spTree>
    <p:extLst>
      <p:ext uri="{BB962C8B-B14F-4D97-AF65-F5344CB8AC3E}">
        <p14:creationId xmlns:p14="http://schemas.microsoft.com/office/powerpoint/2010/main" val="1684254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IN" u="none" dirty="0"/>
              <a:t>What type of risk do you think a brand can help consumers reduce? </a:t>
            </a:r>
          </a:p>
          <a:p>
            <a:pPr>
              <a:buFont typeface="Arial" pitchFamily="34" charset="0"/>
              <a:buNone/>
              <a:defRPr/>
            </a:pPr>
            <a:endParaRPr lang="en-IN" u="none" dirty="0"/>
          </a:p>
          <a:p>
            <a:pPr>
              <a:buFont typeface="Arial" pitchFamily="34" charset="0"/>
              <a:buNone/>
              <a:defRPr/>
            </a:pPr>
            <a:r>
              <a:rPr lang="en-IN" u="none" dirty="0"/>
              <a:t>Risks:</a:t>
            </a:r>
          </a:p>
          <a:p>
            <a:pPr marL="171450" indent="-171450">
              <a:buFont typeface="Arial" pitchFamily="34" charset="0"/>
              <a:buChar char="•"/>
              <a:defRPr/>
            </a:pPr>
            <a:r>
              <a:rPr lang="en-IN" u="none" dirty="0"/>
              <a:t>Functional risk—Product does not perform up to expectations.</a:t>
            </a:r>
          </a:p>
          <a:p>
            <a:pPr marL="171450" indent="-171450">
              <a:buFont typeface="Arial" pitchFamily="34" charset="0"/>
              <a:buChar char="•"/>
              <a:defRPr/>
            </a:pPr>
            <a:r>
              <a:rPr lang="en-IN" u="none" dirty="0"/>
              <a:t>Physical risk—Product poses a threat to the physical well-being or health of the user or </a:t>
            </a:r>
            <a:r>
              <a:rPr lang="en-US" u="none" dirty="0"/>
              <a:t>others.</a:t>
            </a:r>
          </a:p>
          <a:p>
            <a:pPr marL="171450" indent="-171450">
              <a:buFont typeface="Arial" pitchFamily="34" charset="0"/>
              <a:buChar char="•"/>
              <a:defRPr/>
            </a:pPr>
            <a:r>
              <a:rPr lang="en-IN" u="none" dirty="0"/>
              <a:t>Financial risk—Product is not worth the price paid.</a:t>
            </a:r>
          </a:p>
          <a:p>
            <a:pPr marL="171450" indent="-171450">
              <a:buFont typeface="Arial" pitchFamily="34" charset="0"/>
              <a:buChar char="•"/>
              <a:defRPr/>
            </a:pPr>
            <a:r>
              <a:rPr lang="en-IN" u="none" dirty="0"/>
              <a:t>Social risk—Product results in embarrassment from others.</a:t>
            </a:r>
          </a:p>
          <a:p>
            <a:pPr marL="171450" indent="-171450">
              <a:buFont typeface="Arial" pitchFamily="34" charset="0"/>
              <a:buChar char="•"/>
              <a:defRPr/>
            </a:pPr>
            <a:r>
              <a:rPr lang="en-IN" u="none" dirty="0"/>
              <a:t>Psychological risk—Product affects the mental well-being of the user.</a:t>
            </a:r>
          </a:p>
          <a:p>
            <a:pPr marL="171450" indent="-171450">
              <a:buFont typeface="Arial" pitchFamily="34" charset="0"/>
              <a:buChar char="•"/>
              <a:defRPr/>
            </a:pPr>
            <a:r>
              <a:rPr lang="en-IN" u="none" dirty="0"/>
              <a:t>Time risk—Failure of the product results in an opportunity cost of finding another satisfactory </a:t>
            </a:r>
            <a:r>
              <a:rPr lang="en-US" u="none" dirty="0"/>
              <a:t>product.</a:t>
            </a:r>
            <a:endParaRPr lang="en-IN" u="none"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20</a:t>
            </a:fld>
            <a:endParaRPr lang="en-US"/>
          </a:p>
        </p:txBody>
      </p:sp>
    </p:spTree>
    <p:extLst>
      <p:ext uri="{BB962C8B-B14F-4D97-AF65-F5344CB8AC3E}">
        <p14:creationId xmlns:p14="http://schemas.microsoft.com/office/powerpoint/2010/main" val="1936306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firm perspective, what functions do you think can brands provide?</a:t>
            </a:r>
          </a:p>
        </p:txBody>
      </p:sp>
      <p:sp>
        <p:nvSpPr>
          <p:cNvPr id="4" name="Slide Number Placeholder 3"/>
          <p:cNvSpPr>
            <a:spLocks noGrp="1"/>
          </p:cNvSpPr>
          <p:nvPr>
            <p:ph type="sldNum" sz="quarter" idx="5"/>
          </p:nvPr>
        </p:nvSpPr>
        <p:spPr/>
        <p:txBody>
          <a:bodyPr/>
          <a:lstStyle/>
          <a:p>
            <a:fld id="{1D1EFBF9-23D6-49F9-B54D-D00B68E4AB20}" type="slidenum">
              <a:rPr lang="en-US" smtClean="0"/>
              <a:t>21</a:t>
            </a:fld>
            <a:endParaRPr lang="en-US"/>
          </a:p>
        </p:txBody>
      </p:sp>
    </p:spTree>
    <p:extLst>
      <p:ext uri="{BB962C8B-B14F-4D97-AF65-F5344CB8AC3E}">
        <p14:creationId xmlns:p14="http://schemas.microsoft.com/office/powerpoint/2010/main" val="1222741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In 2016, store brand dollar sales volume amounted to about 118.1 billion U.S. dollars, which is about 15 percent of the overall consumer packaged goods sales in the United States. In Britain, five or six grocery chains selling their own brands account for roughly half the country’s food and packaged goods sales, led by Sainsbury and Tesco. Another top British retailer, Marks &amp; Spencer, sells only its own-brand goods, under the label of St. Michael. Several U.S. retailers also emphasize their own brands. </a:t>
            </a:r>
            <a:endParaRPr lang="en-US" dirty="0"/>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23</a:t>
            </a:fld>
            <a:endParaRPr lang="en-US"/>
          </a:p>
        </p:txBody>
      </p:sp>
    </p:spTree>
    <p:extLst>
      <p:ext uri="{BB962C8B-B14F-4D97-AF65-F5344CB8AC3E}">
        <p14:creationId xmlns:p14="http://schemas.microsoft.com/office/powerpoint/2010/main" val="2570701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25</a:t>
            </a:fld>
            <a:endParaRPr lang="en-US"/>
          </a:p>
        </p:txBody>
      </p:sp>
    </p:spTree>
    <p:extLst>
      <p:ext uri="{BB962C8B-B14F-4D97-AF65-F5344CB8AC3E}">
        <p14:creationId xmlns:p14="http://schemas.microsoft.com/office/powerpoint/2010/main" val="2294424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26</a:t>
            </a:fld>
            <a:endParaRPr lang="en-US"/>
          </a:p>
        </p:txBody>
      </p:sp>
    </p:spTree>
    <p:extLst>
      <p:ext uri="{BB962C8B-B14F-4D97-AF65-F5344CB8AC3E}">
        <p14:creationId xmlns:p14="http://schemas.microsoft.com/office/powerpoint/2010/main" val="4028153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Brands clearly provide important benefits to both consumers and firms. How, then, are brands created? How do you “brand” a product?</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27</a:t>
            </a:fld>
            <a:endParaRPr lang="en-US"/>
          </a:p>
        </p:txBody>
      </p:sp>
    </p:spTree>
    <p:extLst>
      <p:ext uri="{BB962C8B-B14F-4D97-AF65-F5344CB8AC3E}">
        <p14:creationId xmlns:p14="http://schemas.microsoft.com/office/powerpoint/2010/main" val="4050698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Branding creates mental structures and helps consumers organize their knowledge about products and services in a way that clarifies their decision making and, in the process, provides value to the firm. </a:t>
            </a:r>
            <a:r>
              <a:rPr lang="en-US" sz="1200" b="0" i="1" u="none" strike="noStrike" kern="1200" cap="none" baseline="0" dirty="0">
                <a:solidFill>
                  <a:schemeClr val="tx1"/>
                </a:solidFill>
                <a:latin typeface="Arial"/>
                <a:ea typeface="Arial"/>
                <a:cs typeface="Arial"/>
                <a:sym typeface="Arial"/>
              </a:rPr>
              <a:t>The key to branding is that consumers perceive differences among brands in a product category</a:t>
            </a:r>
            <a:r>
              <a:rPr lang="en-US" sz="1200" b="0" i="0" u="none" strike="noStrike" kern="1200" cap="none" baseline="0" dirty="0">
                <a:solidFill>
                  <a:schemeClr val="tx1"/>
                </a:solidFill>
                <a:latin typeface="Arial"/>
                <a:ea typeface="Arial"/>
                <a:cs typeface="Arial"/>
                <a:sym typeface="Arial"/>
              </a:rPr>
              <a:t>. These differences can be related to attributes or benefits of the product or service itself, or they may be related to more intangible image considerations.</a:t>
            </a:r>
            <a:endParaRPr lang="en-US" dirty="0"/>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28</a:t>
            </a:fld>
            <a:endParaRPr lang="en-US"/>
          </a:p>
        </p:txBody>
      </p:sp>
    </p:spTree>
    <p:extLst>
      <p:ext uri="{BB962C8B-B14F-4D97-AF65-F5344CB8AC3E}">
        <p14:creationId xmlns:p14="http://schemas.microsoft.com/office/powerpoint/2010/main" val="2291078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IN" u="none" dirty="0"/>
              <a:t>Business-to-business (B2B) products:</a:t>
            </a:r>
          </a:p>
          <a:p>
            <a:pPr marL="171450" indent="-171450">
              <a:buFont typeface="Arial" pitchFamily="34" charset="0"/>
              <a:buChar char="•"/>
              <a:defRPr/>
            </a:pPr>
            <a:r>
              <a:rPr lang="en-IN" dirty="0"/>
              <a:t>Example of B2B brand: Caterpillar</a:t>
            </a:r>
          </a:p>
          <a:p>
            <a:pPr marL="171450" lvl="1" indent="-171450">
              <a:buFont typeface="Arial" pitchFamily="34" charset="0"/>
              <a:buChar char="•"/>
              <a:defRPr/>
            </a:pPr>
            <a:r>
              <a:rPr lang="en-US" dirty="0"/>
              <a:t>Guidelines for marketers of B2B brands:</a:t>
            </a:r>
          </a:p>
          <a:p>
            <a:pPr marL="628650" lvl="2" indent="-171450">
              <a:buFont typeface="Arial" pitchFamily="34" charset="0"/>
              <a:buChar char="•"/>
              <a:defRPr/>
            </a:pPr>
            <a:r>
              <a:rPr lang="en-IN" dirty="0"/>
              <a:t>Ensure that entire organization supports branding and brand management.</a:t>
            </a:r>
            <a:endParaRPr lang="en-IN" sz="2000" dirty="0"/>
          </a:p>
          <a:p>
            <a:pPr marL="628650" lvl="2" indent="-171450">
              <a:buFont typeface="Arial" pitchFamily="34" charset="0"/>
              <a:buChar char="•"/>
              <a:defRPr/>
            </a:pPr>
            <a:r>
              <a:rPr lang="en-IN" dirty="0"/>
              <a:t>Adopt a corporate branding strategy if possible and create a well-defined brand hierarchy.</a:t>
            </a:r>
            <a:endParaRPr lang="en-IN" sz="2000" dirty="0"/>
          </a:p>
          <a:p>
            <a:pPr marL="628650" lvl="2" indent="-171450">
              <a:buFont typeface="Arial" pitchFamily="34" charset="0"/>
              <a:buChar char="•"/>
              <a:defRPr/>
            </a:pPr>
            <a:r>
              <a:rPr lang="en-IN" dirty="0"/>
              <a:t>Frame value perceptions.</a:t>
            </a:r>
          </a:p>
          <a:p>
            <a:pPr marL="628650" lvl="2" indent="-171450">
              <a:buFont typeface="Arial" pitchFamily="34" charset="0"/>
              <a:buChar char="•"/>
              <a:defRPr/>
            </a:pPr>
            <a:r>
              <a:rPr lang="en-US" dirty="0"/>
              <a:t>Link relevant non-product-related brand associations.</a:t>
            </a:r>
            <a:endParaRPr lang="en-IN" sz="2000" dirty="0"/>
          </a:p>
          <a:p>
            <a:pPr marL="628650" lvl="2" indent="-171450">
              <a:buFont typeface="Arial" pitchFamily="34" charset="0"/>
              <a:buChar char="•"/>
              <a:defRPr/>
            </a:pPr>
            <a:r>
              <a:rPr lang="en-IN" dirty="0"/>
              <a:t>Find relevant emotional associations for the brand.</a:t>
            </a:r>
            <a:endParaRPr lang="en-IN" sz="2000" dirty="0"/>
          </a:p>
          <a:p>
            <a:pPr marL="628650" lvl="2" indent="-171450">
              <a:buFont typeface="Arial" pitchFamily="34" charset="0"/>
              <a:buChar char="•"/>
              <a:defRPr/>
            </a:pPr>
            <a:r>
              <a:rPr lang="en-IN" dirty="0"/>
              <a:t>Segment customers carefully both within and across companies.</a:t>
            </a:r>
          </a:p>
          <a:p>
            <a:pPr marL="0" lvl="1">
              <a:buFont typeface="Arial" pitchFamily="34" charset="0"/>
              <a:buNone/>
              <a:defRPr/>
            </a:pPr>
            <a:endParaRPr lang="en-IN" dirty="0"/>
          </a:p>
          <a:p>
            <a:pPr marL="0" lvl="1">
              <a:buFont typeface="Arial" pitchFamily="34" charset="0"/>
              <a:buNone/>
              <a:defRPr/>
            </a:pPr>
            <a:r>
              <a:rPr lang="en-IN" u="none" dirty="0"/>
              <a:t>High-tech products:</a:t>
            </a:r>
          </a:p>
          <a:p>
            <a:pPr marL="171450" indent="-171450" eaLnBrk="1" hangingPunct="1">
              <a:buFont typeface="Arial" pitchFamily="34" charset="0"/>
              <a:buChar char="•"/>
              <a:defRPr/>
            </a:pPr>
            <a:r>
              <a:rPr lang="en-IN" dirty="0"/>
              <a:t>Struggle with branding due to lack of branding strategy.</a:t>
            </a:r>
          </a:p>
          <a:p>
            <a:pPr marL="171450" indent="-171450">
              <a:buFont typeface="Arial" pitchFamily="34" charset="0"/>
              <a:buChar char="•"/>
              <a:defRPr/>
            </a:pPr>
            <a:r>
              <a:rPr lang="en-IN" dirty="0"/>
              <a:t>Have realised that financial success is no longer driven by product innovation alone.</a:t>
            </a:r>
          </a:p>
          <a:p>
            <a:pPr marL="171450" indent="-171450">
              <a:buFont typeface="Arial" pitchFamily="34" charset="0"/>
              <a:buChar char="•"/>
              <a:defRPr/>
            </a:pPr>
            <a:r>
              <a:rPr lang="en-IN" dirty="0"/>
              <a:t>Marketing skills play an important role in the adoption and success </a:t>
            </a:r>
            <a:r>
              <a:rPr lang="en-US" dirty="0"/>
              <a:t>of high-tech products.</a:t>
            </a:r>
          </a:p>
          <a:p>
            <a:pPr marL="171450" indent="-171450">
              <a:buFont typeface="Arial" pitchFamily="34" charset="0"/>
              <a:buChar char="•"/>
              <a:defRPr/>
            </a:pPr>
            <a:r>
              <a:rPr lang="en-US" dirty="0"/>
              <a:t>Guidelines for high-tech branding:</a:t>
            </a:r>
          </a:p>
          <a:p>
            <a:pPr marL="628650" lvl="1" indent="-171450">
              <a:buFont typeface="Arial" pitchFamily="34" charset="0"/>
              <a:buChar char="•"/>
              <a:defRPr/>
            </a:pPr>
            <a:r>
              <a:rPr lang="en-IN" dirty="0"/>
              <a:t>Understand your brand hierarchy and manage it appropriately </a:t>
            </a:r>
            <a:r>
              <a:rPr lang="en-US" dirty="0"/>
              <a:t>over time.</a:t>
            </a:r>
          </a:p>
          <a:p>
            <a:pPr marL="628650" lvl="1" indent="-171450">
              <a:buFont typeface="Arial" pitchFamily="34" charset="0"/>
              <a:buChar char="•"/>
              <a:defRPr/>
            </a:pPr>
            <a:r>
              <a:rPr lang="en-IN" dirty="0"/>
              <a:t>Know who your customer is and build an appropriate </a:t>
            </a:r>
            <a:r>
              <a:rPr lang="en-US" dirty="0"/>
              <a:t>brand strategy.</a:t>
            </a:r>
          </a:p>
          <a:p>
            <a:pPr marL="628650" lvl="1" indent="-171450">
              <a:buFont typeface="Arial" pitchFamily="34" charset="0"/>
              <a:buChar char="•"/>
              <a:defRPr/>
            </a:pPr>
            <a:r>
              <a:rPr lang="en-IN" dirty="0"/>
              <a:t>Realize that building brand equity and selling products </a:t>
            </a:r>
            <a:r>
              <a:rPr lang="en-US" dirty="0"/>
              <a:t>are two different exercises.</a:t>
            </a:r>
          </a:p>
          <a:p>
            <a:pPr marL="628650" lvl="1" indent="-171450">
              <a:buFont typeface="Arial" pitchFamily="34" charset="0"/>
              <a:buChar char="•"/>
              <a:defRPr/>
            </a:pPr>
            <a:r>
              <a:rPr lang="en-IN" dirty="0"/>
              <a:t>Brands are owned by customers, not engineers.</a:t>
            </a:r>
          </a:p>
          <a:p>
            <a:pPr marL="628650" lvl="1" indent="-171450">
              <a:buFont typeface="Arial" pitchFamily="34" charset="0"/>
              <a:buChar char="•"/>
              <a:defRPr/>
            </a:pPr>
            <a:r>
              <a:rPr lang="en-IN" dirty="0"/>
              <a:t>Brand building on a small budget necessitates leveraging </a:t>
            </a:r>
            <a:r>
              <a:rPr lang="en-US" dirty="0"/>
              <a:t>every possible positive association.</a:t>
            </a:r>
          </a:p>
          <a:p>
            <a:pPr marL="628650" lvl="1" indent="-171450">
              <a:buFont typeface="Arial" pitchFamily="34" charset="0"/>
              <a:buChar char="•"/>
              <a:defRPr/>
            </a:pPr>
            <a:r>
              <a:rPr lang="en-IN" dirty="0"/>
              <a:t>Technology categories are created by customers and external forces, not by companies themselves.</a:t>
            </a:r>
          </a:p>
          <a:p>
            <a:pPr marL="628650" lvl="1" indent="-171450">
              <a:buFont typeface="Arial" pitchFamily="34" charset="0"/>
              <a:buChar char="•"/>
              <a:defRPr/>
            </a:pPr>
            <a:r>
              <a:rPr lang="en-IN" dirty="0"/>
              <a:t>The rapidly changing environment demands that you stay in tune with your internal and external environment.</a:t>
            </a:r>
          </a:p>
          <a:p>
            <a:pPr marL="628650" lvl="1" indent="-171450">
              <a:buFont typeface="Arial" pitchFamily="34" charset="0"/>
              <a:buChar char="•"/>
              <a:defRPr/>
            </a:pPr>
            <a:r>
              <a:rPr lang="en-IN" dirty="0"/>
              <a:t>Invest the time to understand the technology and value proposition and do not be afraid to ask questions.</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29</a:t>
            </a:fld>
            <a:endParaRPr lang="en-US"/>
          </a:p>
        </p:txBody>
      </p:sp>
    </p:spTree>
    <p:extLst>
      <p:ext uri="{BB962C8B-B14F-4D97-AF65-F5344CB8AC3E}">
        <p14:creationId xmlns:p14="http://schemas.microsoft.com/office/powerpoint/2010/main" val="3352052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Mike Nguyen. I am extremely happy that y’all are here today. I am really excited to accompany you throughout this semester in this Marketing Research class.</a:t>
            </a:r>
          </a:p>
          <a:p>
            <a:r>
              <a:rPr lang="en-US" dirty="0"/>
              <a:t>You can call me Mike, professor Mike, or professor Nguyen. I’ll answer pretty much everything. Preferably not Mikey</a:t>
            </a:r>
          </a:p>
          <a:p>
            <a:endParaRPr lang="en-US" dirty="0"/>
          </a:p>
          <a:p>
            <a:r>
              <a:rPr lang="en-US" dirty="0"/>
              <a:t>My background is in economics, finance, marketing, and statistics.</a:t>
            </a:r>
          </a:p>
          <a:p>
            <a:endParaRPr lang="en-US" dirty="0"/>
          </a:p>
          <a:p>
            <a:r>
              <a:rPr lang="en-US" dirty="0"/>
              <a:t>You can find out more info about me on my page or on my personal website </a:t>
            </a:r>
          </a:p>
          <a:p>
            <a:r>
              <a:rPr lang="en-US" dirty="0"/>
              <a:t>My office is 249You can also reach me via email at</a:t>
            </a:r>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2703308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 typeface="Arial" pitchFamily="34" charset="0"/>
              <a:buNone/>
              <a:defRPr/>
            </a:pPr>
            <a:r>
              <a:rPr lang="en-US" u="none" dirty="0"/>
              <a:t>Role of branding with services:</a:t>
            </a:r>
          </a:p>
          <a:p>
            <a:pPr marL="171450" indent="-171450" eaLnBrk="1" hangingPunct="1">
              <a:buFont typeface="Arial" pitchFamily="34" charset="0"/>
              <a:buChar char="•"/>
              <a:defRPr/>
            </a:pPr>
            <a:r>
              <a:rPr lang="en-US" dirty="0"/>
              <a:t>Challenges in marketing services:</a:t>
            </a:r>
          </a:p>
          <a:p>
            <a:pPr marL="628650" lvl="1" indent="-171450" eaLnBrk="1" hangingPunct="1">
              <a:buFont typeface="Arial" pitchFamily="34" charset="0"/>
              <a:buChar char="•"/>
              <a:defRPr/>
            </a:pPr>
            <a:r>
              <a:rPr lang="en-US" dirty="0"/>
              <a:t>Less tangible than products and vary in quality.</a:t>
            </a:r>
          </a:p>
          <a:p>
            <a:pPr marL="628650" lvl="1" indent="-171450" eaLnBrk="1" hangingPunct="1">
              <a:buFont typeface="Arial" pitchFamily="34" charset="0"/>
              <a:buChar char="•"/>
              <a:defRPr/>
            </a:pPr>
            <a:r>
              <a:rPr lang="en-US" dirty="0"/>
              <a:t>Depends on the particular person or people providing them.</a:t>
            </a:r>
          </a:p>
          <a:p>
            <a:pPr marL="171450" indent="-171450" eaLnBrk="1" hangingPunct="1">
              <a:buFont typeface="Arial" pitchFamily="34" charset="0"/>
              <a:buChar char="•"/>
              <a:defRPr/>
            </a:pPr>
            <a:r>
              <a:rPr lang="en-US" dirty="0"/>
              <a:t>Branding addresses problems related to intangibility and variability.</a:t>
            </a:r>
          </a:p>
          <a:p>
            <a:pPr marL="171450" indent="-171450" eaLnBrk="1" hangingPunct="1">
              <a:buFont typeface="Arial" pitchFamily="34" charset="0"/>
              <a:buChar char="•"/>
              <a:defRPr/>
            </a:pPr>
            <a:r>
              <a:rPr lang="en-IN" dirty="0"/>
              <a:t>Brand symbols help make abstract nature of the services more concrete.</a:t>
            </a:r>
          </a:p>
          <a:p>
            <a:pPr marL="171450" indent="-171450" eaLnBrk="1" hangingPunct="1">
              <a:buFont typeface="Arial" pitchFamily="34" charset="0"/>
              <a:buChar char="•"/>
              <a:defRPr/>
            </a:pPr>
            <a:r>
              <a:rPr lang="en-IN" dirty="0"/>
              <a:t>Provides competitive edge to the services.</a:t>
            </a:r>
          </a:p>
          <a:p>
            <a:pPr>
              <a:defRPr/>
            </a:pPr>
            <a:endParaRPr lang="en-US" dirty="0"/>
          </a:p>
          <a:p>
            <a:pPr>
              <a:defRPr/>
            </a:pPr>
            <a:r>
              <a:rPr lang="en-US" u="none" dirty="0"/>
              <a:t>Professional services:</a:t>
            </a:r>
          </a:p>
          <a:p>
            <a:pPr marL="171450" indent="-171450" eaLnBrk="1" hangingPunct="1">
              <a:buFont typeface="Arial" pitchFamily="34" charset="0"/>
              <a:buChar char="•"/>
              <a:defRPr/>
            </a:pPr>
            <a:r>
              <a:rPr lang="en-IN" dirty="0"/>
              <a:t>Offer specialized expertise and support to other businesses and organizations.</a:t>
            </a:r>
          </a:p>
          <a:p>
            <a:pPr marL="171450" indent="-171450" eaLnBrk="1" hangingPunct="1">
              <a:buFont typeface="Arial" pitchFamily="34" charset="0"/>
              <a:buChar char="•"/>
              <a:defRPr/>
            </a:pPr>
            <a:r>
              <a:rPr lang="en-IN" dirty="0"/>
              <a:t>Combination of B2B and traditional consumer services branding.</a:t>
            </a:r>
          </a:p>
          <a:p>
            <a:pPr marL="171450" indent="-171450" eaLnBrk="1" hangingPunct="1">
              <a:buFont typeface="Arial" pitchFamily="34" charset="0"/>
              <a:buChar char="•"/>
              <a:defRPr/>
            </a:pPr>
            <a:r>
              <a:rPr lang="en-IN" dirty="0"/>
              <a:t>Challenges:</a:t>
            </a:r>
          </a:p>
          <a:p>
            <a:pPr marL="628650" lvl="1" indent="-171450" eaLnBrk="1" hangingPunct="1">
              <a:buFont typeface="Arial" pitchFamily="34" charset="0"/>
              <a:buChar char="•"/>
              <a:defRPr/>
            </a:pPr>
            <a:r>
              <a:rPr lang="en-IN" dirty="0"/>
              <a:t>Greater variability</a:t>
            </a:r>
          </a:p>
          <a:p>
            <a:pPr marL="628650" lvl="1" indent="-171450" eaLnBrk="1" hangingPunct="1">
              <a:buFont typeface="Arial" pitchFamily="34" charset="0"/>
              <a:buChar char="•"/>
              <a:defRPr/>
            </a:pPr>
            <a:r>
              <a:rPr lang="en-IN" dirty="0"/>
              <a:t>Harder to standardize</a:t>
            </a:r>
          </a:p>
          <a:p>
            <a:pPr marL="628650" lvl="1" indent="-171450" eaLnBrk="1" hangingPunct="1">
              <a:buFont typeface="Arial" pitchFamily="34" charset="0"/>
              <a:buChar char="•"/>
              <a:defRPr/>
            </a:pPr>
            <a:r>
              <a:rPr lang="en-IN" dirty="0"/>
              <a:t>Threat from greater equity of employees</a:t>
            </a:r>
          </a:p>
          <a:p>
            <a:pPr>
              <a:defRPr/>
            </a:pPr>
            <a:endParaRPr lang="en-US" dirty="0"/>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30</a:t>
            </a:fld>
            <a:endParaRPr lang="en-US"/>
          </a:p>
        </p:txBody>
      </p:sp>
    </p:spTree>
    <p:extLst>
      <p:ext uri="{BB962C8B-B14F-4D97-AF65-F5344CB8AC3E}">
        <p14:creationId xmlns:p14="http://schemas.microsoft.com/office/powerpoint/2010/main" val="2528015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IN" u="none" dirty="0"/>
              <a:t>Online products and services:</a:t>
            </a:r>
          </a:p>
          <a:p>
            <a:pPr marL="171450" indent="-171450">
              <a:buFont typeface="Arial" pitchFamily="34" charset="0"/>
              <a:buChar char="•"/>
              <a:defRPr/>
            </a:pPr>
            <a:r>
              <a:rPr lang="en-IN" dirty="0"/>
              <a:t> To build successful brands, online marketers should: </a:t>
            </a:r>
          </a:p>
          <a:p>
            <a:pPr marL="628650" lvl="1" indent="-171450">
              <a:buFont typeface="Arial" pitchFamily="34" charset="0"/>
              <a:buChar char="•"/>
              <a:defRPr/>
            </a:pPr>
            <a:r>
              <a:rPr lang="en-IN" dirty="0"/>
              <a:t>Create unique aspects of the brand on dimensions that are important to consumers:</a:t>
            </a:r>
          </a:p>
          <a:p>
            <a:pPr marL="1085850" lvl="2" indent="-171450">
              <a:buFont typeface="Arial" pitchFamily="34" charset="0"/>
              <a:buChar char="•"/>
              <a:defRPr/>
            </a:pPr>
            <a:r>
              <a:rPr lang="en-IN" dirty="0"/>
              <a:t>Example: </a:t>
            </a:r>
            <a:r>
              <a:rPr lang="en-US" dirty="0"/>
              <a:t>convenience, price, and variety</a:t>
            </a:r>
          </a:p>
          <a:p>
            <a:pPr marL="628650" lvl="1" indent="-171450">
              <a:buFont typeface="Arial" pitchFamily="34" charset="0"/>
              <a:buChar char="•"/>
              <a:defRPr/>
            </a:pPr>
            <a:r>
              <a:rPr lang="en-US" dirty="0"/>
              <a:t>Perform satisfactorily </a:t>
            </a:r>
            <a:r>
              <a:rPr lang="en-IN" dirty="0"/>
              <a:t>in areas, such as customer service, credibility, and personality.</a:t>
            </a:r>
          </a:p>
          <a:p>
            <a:pPr marL="628650" lvl="1" indent="-171450">
              <a:buFont typeface="Arial" pitchFamily="34" charset="0"/>
              <a:buChar char="•"/>
              <a:defRPr/>
            </a:pPr>
            <a:r>
              <a:rPr lang="en-IN" dirty="0"/>
              <a:t>Find unique ways to satisfy </a:t>
            </a:r>
            <a:r>
              <a:rPr lang="en-US" dirty="0"/>
              <a:t>consumers’ unmet needs.</a:t>
            </a:r>
          </a:p>
          <a:p>
            <a:pPr marL="628650" lvl="1" indent="-171450">
              <a:buFont typeface="Arial" pitchFamily="34" charset="0"/>
              <a:buChar char="•"/>
              <a:defRPr/>
            </a:pPr>
            <a:r>
              <a:rPr lang="en-IN" dirty="0"/>
              <a:t>Offer unique features and services to consumers.</a:t>
            </a:r>
          </a:p>
          <a:p>
            <a:pPr marL="628650" lvl="1" indent="-171450">
              <a:buFont typeface="Arial" pitchFamily="34" charset="0"/>
              <a:buChar char="•"/>
              <a:defRPr/>
            </a:pPr>
            <a:r>
              <a:rPr lang="en-IN" dirty="0"/>
              <a:t>Offer unique value propositions to geographically dispersed customer groups.</a:t>
            </a:r>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31</a:t>
            </a:fld>
            <a:endParaRPr lang="en-US"/>
          </a:p>
        </p:txBody>
      </p:sp>
    </p:spTree>
    <p:extLst>
      <p:ext uri="{BB962C8B-B14F-4D97-AF65-F5344CB8AC3E}">
        <p14:creationId xmlns:p14="http://schemas.microsoft.com/office/powerpoint/2010/main" val="49090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IN" u="none" dirty="0"/>
              <a:t>People and organizations:</a:t>
            </a:r>
          </a:p>
          <a:p>
            <a:pPr marL="171450" indent="-171450">
              <a:buFont typeface="Arial" pitchFamily="34" charset="0"/>
              <a:buChar char="•"/>
              <a:defRPr/>
            </a:pPr>
            <a:r>
              <a:rPr lang="en-IN" u="none" dirty="0"/>
              <a:t>Product category is people </a:t>
            </a:r>
            <a:r>
              <a:rPr lang="en-IN" dirty="0"/>
              <a:t>or organization competing for public approval or acceptance.</a:t>
            </a:r>
          </a:p>
          <a:p>
            <a:pPr marL="171450" indent="-171450">
              <a:buFont typeface="Arial" pitchFamily="34" charset="0"/>
              <a:buChar char="•"/>
              <a:defRPr/>
            </a:pPr>
            <a:r>
              <a:rPr lang="en-IN" dirty="0"/>
              <a:t>Have well-defined images that are easily understood and liked (or disliked) by others.</a:t>
            </a:r>
          </a:p>
          <a:p>
            <a:pPr marL="171450" indent="-171450">
              <a:buFont typeface="Arial" pitchFamily="34" charset="0"/>
              <a:buChar char="•"/>
              <a:defRPr/>
            </a:pPr>
            <a:r>
              <a:rPr lang="en-IN" dirty="0"/>
              <a:t>The idea of brand in this category is not limited to famous and well known personalities, an individual who builds his name and reputation in a business context is essentially creating his own brand.</a:t>
            </a:r>
          </a:p>
          <a:p>
            <a:pPr marL="171450" indent="-171450">
              <a:buFont typeface="Arial" pitchFamily="34" charset="0"/>
              <a:buChar char="•"/>
              <a:defRPr/>
            </a:pPr>
            <a:r>
              <a:rPr lang="en-US" dirty="0"/>
              <a:t>Right awareness and image </a:t>
            </a:r>
            <a:r>
              <a:rPr lang="en-IN" dirty="0"/>
              <a:t>is invaluable in shaping the way people treat and interpret words, actions, </a:t>
            </a:r>
            <a:r>
              <a:rPr lang="en-US" dirty="0"/>
              <a:t>and deeds.</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32</a:t>
            </a:fld>
            <a:endParaRPr lang="en-US"/>
          </a:p>
        </p:txBody>
      </p:sp>
    </p:spTree>
    <p:extLst>
      <p:ext uri="{BB962C8B-B14F-4D97-AF65-F5344CB8AC3E}">
        <p14:creationId xmlns:p14="http://schemas.microsoft.com/office/powerpoint/2010/main" val="3598415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IN" u="none" dirty="0"/>
              <a:t>Sports, arts, and entertainment: </a:t>
            </a:r>
          </a:p>
          <a:p>
            <a:pPr marL="171450" indent="-171450">
              <a:buFont typeface="Arial" pitchFamily="34" charset="0"/>
              <a:buChar char="•"/>
              <a:defRPr/>
            </a:pPr>
            <a:r>
              <a:rPr lang="en-IN" dirty="0"/>
              <a:t>Sports teams:</a:t>
            </a:r>
          </a:p>
          <a:p>
            <a:pPr marL="628650" lvl="1" indent="-171450">
              <a:buFont typeface="Arial" pitchFamily="34" charset="0"/>
              <a:buChar char="•"/>
              <a:defRPr/>
            </a:pPr>
            <a:r>
              <a:rPr lang="en-IN" dirty="0"/>
              <a:t>Market themselves through a creative combination of advertising, promotions, sponsorship, direct mail, digital, and other forms of communication.</a:t>
            </a:r>
          </a:p>
          <a:p>
            <a:pPr marL="628650" lvl="1" indent="-171450">
              <a:buFont typeface="Arial" pitchFamily="34" charset="0"/>
              <a:buChar char="•"/>
              <a:defRPr/>
            </a:pPr>
            <a:r>
              <a:rPr lang="en-IN" dirty="0"/>
              <a:t>Build awareness, image, and loyalty to meet ticket sales targets regardless of the team’s actual performance.</a:t>
            </a:r>
            <a:endParaRPr lang="en-IN" u="sng" dirty="0"/>
          </a:p>
          <a:p>
            <a:pPr marL="171450" indent="-171450">
              <a:buFont typeface="Arial" pitchFamily="34" charset="0"/>
              <a:buChar char="•"/>
              <a:defRPr/>
            </a:pPr>
            <a:r>
              <a:rPr lang="en-IN" dirty="0"/>
              <a:t> Art and entertainment: </a:t>
            </a:r>
          </a:p>
          <a:p>
            <a:pPr marL="628650" lvl="1" indent="-171450">
              <a:buFont typeface="Arial" pitchFamily="34" charset="0"/>
              <a:buChar char="•"/>
              <a:defRPr/>
            </a:pPr>
            <a:r>
              <a:rPr lang="en-IN" dirty="0"/>
              <a:t>An example of experience goods, that</a:t>
            </a:r>
            <a:r>
              <a:rPr lang="en-IN" baseline="0" dirty="0"/>
              <a:t> is,</a:t>
            </a:r>
            <a:r>
              <a:rPr lang="en-IN" dirty="0"/>
              <a:t> prospective buyers cannot judge quality by inspection and must use cues such as the particular people involved, the concept or rationale behind the project, and word-of-mouth and </a:t>
            </a:r>
            <a:r>
              <a:rPr lang="en-US" dirty="0"/>
              <a:t>critical reviews.</a:t>
            </a:r>
          </a:p>
          <a:p>
            <a:pPr marL="628650" lvl="1" indent="-171450">
              <a:buFont typeface="Arial" pitchFamily="34" charset="0"/>
              <a:buChar char="•"/>
              <a:defRPr/>
            </a:pPr>
            <a:r>
              <a:rPr lang="en-IN" dirty="0"/>
              <a:t>A strong brand is valuable in the entertainment industry because of the fervent feelings that names generate as a result of pleasurable past experiences.</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33</a:t>
            </a:fld>
            <a:endParaRPr lang="en-US"/>
          </a:p>
        </p:txBody>
      </p:sp>
    </p:spTree>
    <p:extLst>
      <p:ext uri="{BB962C8B-B14F-4D97-AF65-F5344CB8AC3E}">
        <p14:creationId xmlns:p14="http://schemas.microsoft.com/office/powerpoint/2010/main" val="3352371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IN" u="none" dirty="0"/>
              <a:t>Geographic locations:</a:t>
            </a:r>
          </a:p>
          <a:p>
            <a:pPr marL="171450" indent="-171450">
              <a:buFont typeface="Arial" pitchFamily="34" charset="0"/>
              <a:buChar char="•"/>
              <a:defRPr/>
            </a:pPr>
            <a:r>
              <a:rPr lang="en-IN" dirty="0"/>
              <a:t>Increased mobility of people and businesses and growth in the tourism industry have contributed to the rise of place marketing.</a:t>
            </a:r>
          </a:p>
          <a:p>
            <a:pPr marL="171450" indent="-171450">
              <a:buFont typeface="Arial" pitchFamily="34" charset="0"/>
              <a:buChar char="•"/>
              <a:defRPr/>
            </a:pPr>
            <a:r>
              <a:rPr lang="en-IN" dirty="0"/>
              <a:t>Refers to actively promoting cities, states, and countries through advertising, direct mail, and other communication tools.</a:t>
            </a:r>
          </a:p>
          <a:p>
            <a:pPr marL="171450" indent="-171450">
              <a:buFont typeface="Arial" pitchFamily="34" charset="0"/>
              <a:buChar char="•"/>
              <a:defRPr/>
            </a:pPr>
            <a:r>
              <a:rPr lang="en-IN" dirty="0"/>
              <a:t>Aim is to create awareness and a </a:t>
            </a:r>
            <a:r>
              <a:rPr lang="en-IN" dirty="0" err="1"/>
              <a:t>favorable</a:t>
            </a:r>
            <a:r>
              <a:rPr lang="en-IN" dirty="0"/>
              <a:t> image of a location that will entice temporary visits or permanent moves from individuals and businesses.</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34</a:t>
            </a:fld>
            <a:endParaRPr lang="en-US"/>
          </a:p>
        </p:txBody>
      </p:sp>
    </p:spTree>
    <p:extLst>
      <p:ext uri="{BB962C8B-B14F-4D97-AF65-F5344CB8AC3E}">
        <p14:creationId xmlns:p14="http://schemas.microsoft.com/office/powerpoint/2010/main" val="3255138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IN" u="none" dirty="0"/>
              <a:t>Ideas and causes:</a:t>
            </a:r>
          </a:p>
          <a:p>
            <a:pPr marL="171450" indent="-171450">
              <a:buFont typeface="Arial" pitchFamily="34" charset="0"/>
              <a:buChar char="•"/>
              <a:defRPr/>
            </a:pPr>
            <a:r>
              <a:rPr lang="en-IN" dirty="0"/>
              <a:t>Branding helps make ideas and causes more visible and concrete.</a:t>
            </a:r>
          </a:p>
          <a:p>
            <a:pPr marL="171450" indent="-171450">
              <a:buFont typeface="Arial" pitchFamily="34" charset="0"/>
              <a:buChar char="•"/>
              <a:defRPr/>
            </a:pPr>
            <a:r>
              <a:rPr lang="en-IN" dirty="0"/>
              <a:t>Branding can provide much value to an organization.</a:t>
            </a:r>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35</a:t>
            </a:fld>
            <a:endParaRPr lang="en-US"/>
          </a:p>
        </p:txBody>
      </p:sp>
    </p:spTree>
    <p:extLst>
      <p:ext uri="{BB962C8B-B14F-4D97-AF65-F5344CB8AC3E}">
        <p14:creationId xmlns:p14="http://schemas.microsoft.com/office/powerpoint/2010/main" val="1260630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As much as 50 percent of the value of a firm could be attributed to intangible assets such as brands. Many brands endure the test of time. For example, many brands that were number one in the United Kingdom in 1933 remain strong today: </a:t>
            </a:r>
            <a:r>
              <a:rPr lang="en-US" sz="1200" b="0" i="0" u="none" strike="noStrike" kern="1200" cap="none" baseline="0" dirty="0" err="1">
                <a:solidFill>
                  <a:schemeClr val="tx1"/>
                </a:solidFill>
                <a:latin typeface="Arial"/>
                <a:ea typeface="Arial"/>
                <a:cs typeface="Arial"/>
                <a:sym typeface="Arial"/>
              </a:rPr>
              <a:t>Hovis</a:t>
            </a:r>
            <a:r>
              <a:rPr lang="en-US" sz="1200" b="0" i="0" u="none" strike="noStrike" kern="1200" cap="none" baseline="0" dirty="0">
                <a:solidFill>
                  <a:schemeClr val="tx1"/>
                </a:solidFill>
                <a:latin typeface="Arial"/>
                <a:ea typeface="Arial"/>
                <a:cs typeface="Arial"/>
                <a:sym typeface="Arial"/>
              </a:rPr>
              <a:t> bread, Stork margarine, Kellogg’s Corn Flakes, Cadbury’s chocolates, Gillette razors, Schweppes mixers, Brooke Bond tea, Colgate toothpaste, and Hoover vacuum cleaners. Many of these brands have evolved over the years, however, and made a number of changes. Most of them barely resemble their original forms.</a:t>
            </a:r>
          </a:p>
          <a:p>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At the same time, some seemingly invincible brands, including Montgomery Ward, Polaroid, and Xerox, have run into difficulties and seen their market preeminence challenged or even lost.</a:t>
            </a:r>
            <a:endParaRPr lang="en-US"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36</a:t>
            </a:fld>
            <a:endParaRPr lang="en-US"/>
          </a:p>
        </p:txBody>
      </p:sp>
    </p:spTree>
    <p:extLst>
      <p:ext uri="{BB962C8B-B14F-4D97-AF65-F5344CB8AC3E}">
        <p14:creationId xmlns:p14="http://schemas.microsoft.com/office/powerpoint/2010/main" val="1252874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37</a:t>
            </a:fld>
            <a:endParaRPr lang="en-US"/>
          </a:p>
        </p:txBody>
      </p:sp>
    </p:spTree>
    <p:extLst>
      <p:ext uri="{BB962C8B-B14F-4D97-AF65-F5344CB8AC3E}">
        <p14:creationId xmlns:p14="http://schemas.microsoft.com/office/powerpoint/2010/main" val="20749903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Although brands may be as important as ever to consumers, in reality, brand management may be more difficult than ever. These are some of the recent developments that have significantly complicated marketing practices and pose challenges for brand managers.</a:t>
            </a:r>
          </a:p>
          <a:p>
            <a:r>
              <a:rPr lang="en-US" dirty="0"/>
              <a:t>And we will go into detail for each of them. </a:t>
            </a:r>
          </a:p>
        </p:txBody>
      </p:sp>
      <p:sp>
        <p:nvSpPr>
          <p:cNvPr id="4" name="Slide Number Placeholder 3"/>
          <p:cNvSpPr>
            <a:spLocks noGrp="1"/>
          </p:cNvSpPr>
          <p:nvPr>
            <p:ph type="sldNum" sz="quarter" idx="5"/>
          </p:nvPr>
        </p:nvSpPr>
        <p:spPr/>
        <p:txBody>
          <a:bodyPr/>
          <a:lstStyle/>
          <a:p>
            <a:fld id="{1D1EFBF9-23D6-49F9-B54D-D00B68E4AB20}" type="slidenum">
              <a:rPr lang="en-US" smtClean="0"/>
              <a:t>40</a:t>
            </a:fld>
            <a:endParaRPr lang="en-US"/>
          </a:p>
        </p:txBody>
      </p:sp>
    </p:spTree>
    <p:extLst>
      <p:ext uri="{BB962C8B-B14F-4D97-AF65-F5344CB8AC3E}">
        <p14:creationId xmlns:p14="http://schemas.microsoft.com/office/powerpoint/2010/main" val="1250112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 we will have a case study in which we learn how movie marketers nowadays utilize technology to market their movies. </a:t>
            </a:r>
          </a:p>
          <a:p>
            <a:r>
              <a:rPr lang="en-US" dirty="0"/>
              <a:t>Has anyone here heard of The Hunger Games? </a:t>
            </a:r>
          </a:p>
        </p:txBody>
      </p:sp>
      <p:sp>
        <p:nvSpPr>
          <p:cNvPr id="4" name="Slide Number Placeholder 3"/>
          <p:cNvSpPr>
            <a:spLocks noGrp="1"/>
          </p:cNvSpPr>
          <p:nvPr>
            <p:ph type="sldNum" sz="quarter" idx="5"/>
          </p:nvPr>
        </p:nvSpPr>
        <p:spPr/>
        <p:txBody>
          <a:bodyPr/>
          <a:lstStyle/>
          <a:p>
            <a:fld id="{1D1EFBF9-23D6-49F9-B54D-D00B68E4AB20}" type="slidenum">
              <a:rPr lang="en-US" smtClean="0"/>
              <a:t>41</a:t>
            </a:fld>
            <a:endParaRPr lang="en-US"/>
          </a:p>
        </p:txBody>
      </p:sp>
    </p:spTree>
    <p:extLst>
      <p:ext uri="{BB962C8B-B14F-4D97-AF65-F5344CB8AC3E}">
        <p14:creationId xmlns:p14="http://schemas.microsoft.com/office/powerpoint/2010/main" val="3537342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Canvas, all the materials will be posted a week before so you can have time to prepare it early if you wish</a:t>
            </a:r>
          </a:p>
          <a:p>
            <a:r>
              <a:rPr lang="en-US" dirty="0"/>
              <a:t>There might some be typos or broken Links. Please let me know if you can’t access the materials. </a:t>
            </a:r>
          </a:p>
          <a:p>
            <a:endParaRPr lang="en-US" dirty="0"/>
          </a:p>
          <a:p>
            <a:r>
              <a:rPr lang="en-US" dirty="0"/>
              <a:t>And you can just interrupt me if you have a question. </a:t>
            </a:r>
          </a:p>
          <a:p>
            <a:endParaRPr lang="en-US" dirty="0"/>
          </a:p>
          <a:p>
            <a:r>
              <a:rPr lang="en-US" dirty="0"/>
              <a:t>Now, we can go over the syllabus together. </a:t>
            </a:r>
          </a:p>
          <a:p>
            <a:r>
              <a:rPr lang="en-US" dirty="0"/>
              <a:t>All tests and quizzes will be on Canvas. </a:t>
            </a:r>
          </a:p>
          <a:p>
            <a:endParaRPr lang="en-US" dirty="0"/>
          </a:p>
          <a:p>
            <a:r>
              <a:rPr lang="en-US" dirty="0"/>
              <a:t>You can pull up the syllabus and we will through it. </a:t>
            </a:r>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3926276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While they offer a way for consumer to connect and communicate their preferences for goods or services, the platforms face increased scrutiny by regulatory agencies </a:t>
            </a:r>
          </a:p>
          <a:p>
            <a:pPr lvl="2"/>
            <a:r>
              <a:rPr lang="en-US" dirty="0"/>
              <a:t>Many of the platforms have traditionally not had to obtain permissions for use of customer data </a:t>
            </a:r>
          </a:p>
          <a:p>
            <a:endParaRPr lang="en-US" dirty="0"/>
          </a:p>
          <a:p>
            <a:endParaRPr lang="en-US" dirty="0"/>
          </a:p>
          <a:p>
            <a:r>
              <a:rPr lang="en-US" dirty="0"/>
              <a:t>Has anyone here known about Napster?</a:t>
            </a:r>
          </a:p>
          <a:p>
            <a:endParaRPr lang="en-US" dirty="0"/>
          </a:p>
          <a:p>
            <a:r>
              <a:rPr lang="en-US" b="1" i="0" dirty="0">
                <a:solidFill>
                  <a:srgbClr val="BCC0C3"/>
                </a:solidFill>
                <a:effectLst/>
                <a:latin typeface="Roboto" panose="02000000000000000000" pitchFamily="2" charset="0"/>
              </a:rPr>
              <a:t>Napster</a:t>
            </a:r>
            <a:r>
              <a:rPr lang="en-US" b="0" i="0" dirty="0">
                <a:solidFill>
                  <a:srgbClr val="BDC1C6"/>
                </a:solidFill>
                <a:effectLst/>
                <a:latin typeface="Roboto" panose="02000000000000000000" pitchFamily="2" charset="0"/>
              </a:rPr>
              <a:t> was an audio streaming service provider</a:t>
            </a:r>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42</a:t>
            </a:fld>
            <a:endParaRPr lang="en-US"/>
          </a:p>
        </p:txBody>
      </p:sp>
    </p:spTree>
    <p:extLst>
      <p:ext uri="{BB962C8B-B14F-4D97-AF65-F5344CB8AC3E}">
        <p14:creationId xmlns:p14="http://schemas.microsoft.com/office/powerpoint/2010/main" val="3300028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t>The erosion and fragmentation of traditional advertising media have coincided with </a:t>
            </a:r>
          </a:p>
          <a:p>
            <a:pPr lvl="1"/>
            <a:r>
              <a:rPr lang="en-US" sz="1500" dirty="0"/>
              <a:t>The emergence of interactive and nontraditional media, promotion, and other communication alternatives </a:t>
            </a:r>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43</a:t>
            </a:fld>
            <a:endParaRPr lang="en-US"/>
          </a:p>
        </p:txBody>
      </p:sp>
    </p:spTree>
    <p:extLst>
      <p:ext uri="{BB962C8B-B14F-4D97-AF65-F5344CB8AC3E}">
        <p14:creationId xmlns:p14="http://schemas.microsoft.com/office/powerpoint/2010/main" val="1109756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there are increasing challenges associated with branding nowadays. </a:t>
            </a:r>
          </a:p>
        </p:txBody>
      </p:sp>
      <p:sp>
        <p:nvSpPr>
          <p:cNvPr id="4" name="Slide Number Placeholder 3"/>
          <p:cNvSpPr>
            <a:spLocks noGrp="1"/>
          </p:cNvSpPr>
          <p:nvPr>
            <p:ph type="sldNum" sz="quarter" idx="5"/>
          </p:nvPr>
        </p:nvSpPr>
        <p:spPr/>
        <p:txBody>
          <a:bodyPr/>
          <a:lstStyle/>
          <a:p>
            <a:fld id="{1D1EFBF9-23D6-49F9-B54D-D00B68E4AB20}" type="slidenum">
              <a:rPr lang="en-US" smtClean="0"/>
              <a:t>44</a:t>
            </a:fld>
            <a:endParaRPr lang="en-US"/>
          </a:p>
        </p:txBody>
      </p:sp>
    </p:spTree>
    <p:extLst>
      <p:ext uri="{BB962C8B-B14F-4D97-AF65-F5344CB8AC3E}">
        <p14:creationId xmlns:p14="http://schemas.microsoft.com/office/powerpoint/2010/main" val="1589304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research regarding branding, I find that there is a decrease in the benefit of branding towards firm performance. </a:t>
            </a:r>
          </a:p>
        </p:txBody>
      </p:sp>
      <p:sp>
        <p:nvSpPr>
          <p:cNvPr id="4" name="Slide Number Placeholder 3"/>
          <p:cNvSpPr>
            <a:spLocks noGrp="1"/>
          </p:cNvSpPr>
          <p:nvPr>
            <p:ph type="sldNum" sz="quarter" idx="5"/>
          </p:nvPr>
        </p:nvSpPr>
        <p:spPr/>
        <p:txBody>
          <a:bodyPr/>
          <a:lstStyle/>
          <a:p>
            <a:fld id="{1D1EFBF9-23D6-49F9-B54D-D00B68E4AB20}" type="slidenum">
              <a:rPr lang="en-US" smtClean="0"/>
              <a:t>46</a:t>
            </a:fld>
            <a:endParaRPr lang="en-US"/>
          </a:p>
        </p:txBody>
      </p:sp>
    </p:spTree>
    <p:extLst>
      <p:ext uri="{BB962C8B-B14F-4D97-AF65-F5344CB8AC3E}">
        <p14:creationId xmlns:p14="http://schemas.microsoft.com/office/powerpoint/2010/main" val="3593879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E.g., the travel industry has experienced a significant decline in the need for travel agencies: Once offered advisory services and helped make bookings in return for a small fee or commission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E.g., Yelp (online consumer guides like Consumer Reports.com, and influential bloggers.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47</a:t>
            </a:fld>
            <a:endParaRPr lang="en-US"/>
          </a:p>
        </p:txBody>
      </p:sp>
    </p:spTree>
    <p:extLst>
      <p:ext uri="{BB962C8B-B14F-4D97-AF65-F5344CB8AC3E}">
        <p14:creationId xmlns:p14="http://schemas.microsoft.com/office/powerpoint/2010/main" val="948017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somebody give me an example? </a:t>
            </a:r>
          </a:p>
        </p:txBody>
      </p:sp>
      <p:sp>
        <p:nvSpPr>
          <p:cNvPr id="4" name="Slide Number Placeholder 3"/>
          <p:cNvSpPr>
            <a:spLocks noGrp="1"/>
          </p:cNvSpPr>
          <p:nvPr>
            <p:ph type="sldNum" sz="quarter" idx="5"/>
          </p:nvPr>
        </p:nvSpPr>
        <p:spPr/>
        <p:txBody>
          <a:bodyPr/>
          <a:lstStyle/>
          <a:p>
            <a:fld id="{1D1EFBF9-23D6-49F9-B54D-D00B68E4AB20}" type="slidenum">
              <a:rPr lang="en-US" smtClean="0"/>
              <a:t>49</a:t>
            </a:fld>
            <a:endParaRPr lang="en-US"/>
          </a:p>
        </p:txBody>
      </p:sp>
    </p:spTree>
    <p:extLst>
      <p:ext uri="{BB962C8B-B14F-4D97-AF65-F5344CB8AC3E}">
        <p14:creationId xmlns:p14="http://schemas.microsoft.com/office/powerpoint/2010/main" val="3945342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somebody tell me what brand equity is? </a:t>
            </a:r>
          </a:p>
        </p:txBody>
      </p:sp>
      <p:sp>
        <p:nvSpPr>
          <p:cNvPr id="4" name="Slide Number Placeholder 3"/>
          <p:cNvSpPr>
            <a:spLocks noGrp="1"/>
          </p:cNvSpPr>
          <p:nvPr>
            <p:ph type="sldNum" sz="quarter" idx="5"/>
          </p:nvPr>
        </p:nvSpPr>
        <p:spPr/>
        <p:txBody>
          <a:bodyPr/>
          <a:lstStyle/>
          <a:p>
            <a:fld id="{1D1EFBF9-23D6-49F9-B54D-D00B68E4AB20}" type="slidenum">
              <a:rPr lang="en-US" smtClean="0"/>
              <a:t>50</a:t>
            </a:fld>
            <a:endParaRPr lang="en-US"/>
          </a:p>
        </p:txBody>
      </p:sp>
    </p:spTree>
    <p:extLst>
      <p:ext uri="{BB962C8B-B14F-4D97-AF65-F5344CB8AC3E}">
        <p14:creationId xmlns:p14="http://schemas.microsoft.com/office/powerpoint/2010/main" val="3968471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0" u="none" dirty="0"/>
              <a:t>What is a brand? </a:t>
            </a:r>
          </a:p>
          <a:p>
            <a:pPr>
              <a:defRPr/>
            </a:pPr>
            <a:endParaRPr lang="en-US" b="0" u="none" dirty="0"/>
          </a:p>
          <a:p>
            <a:pPr>
              <a:defRPr/>
            </a:pPr>
            <a:r>
              <a:rPr lang="en-US" b="0" u="none" dirty="0"/>
              <a:t>Brand</a:t>
            </a:r>
          </a:p>
          <a:p>
            <a:pPr marL="171450" marR="0" lvl="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dirty="0"/>
              <a:t>According to the American Marketing Associate (AMA), a brand is a “name, term, sign, </a:t>
            </a:r>
            <a:r>
              <a:rPr lang="en-IN" dirty="0"/>
              <a:t>symbol, or design, or a combination of them, intended to identify the goods and services of one seller or group of sellers and to differentiate them from those of competition.”</a:t>
            </a:r>
          </a:p>
          <a:p>
            <a:pPr marL="171450" marR="0" lvl="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sz="1200" b="0" i="0" u="none" strike="noStrike" kern="1200" cap="none" baseline="0" dirty="0">
                <a:solidFill>
                  <a:schemeClr val="tx1"/>
                </a:solidFill>
                <a:latin typeface="Arial"/>
                <a:ea typeface="Arial"/>
                <a:cs typeface="Arial"/>
                <a:sym typeface="Arial"/>
              </a:rPr>
              <a:t>Whenever a marketer creates a new name, logo, or symbol for a new product, a brand has been created.</a:t>
            </a:r>
          </a:p>
          <a:p>
            <a:pPr marL="171450" marR="0" lvl="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endParaRPr lang="en-IN" dirty="0"/>
          </a:p>
          <a:p>
            <a:pPr marL="0" marR="0" lvl="0" indent="0" algn="l" defTabSz="914400" rtl="0" eaLnBrk="1" fontAlgn="base" latinLnBrk="0" hangingPunct="1">
              <a:lnSpc>
                <a:spcPct val="100000"/>
              </a:lnSpc>
              <a:spcBef>
                <a:spcPct val="30000"/>
              </a:spcBef>
              <a:spcAft>
                <a:spcPct val="0"/>
              </a:spcAft>
              <a:buClrTx/>
              <a:buSzTx/>
              <a:buFont typeface="Arial" pitchFamily="34" charset="0"/>
              <a:buNone/>
              <a:tabLst/>
              <a:defRPr/>
            </a:pPr>
            <a:r>
              <a:rPr lang="en-IN" dirty="0"/>
              <a:t>Purpose of a brand: Creates a certain amount of awareness, reputation, prominence, and so on </a:t>
            </a:r>
            <a:r>
              <a:rPr lang="en-US" dirty="0"/>
              <a:t>in the marketplace.</a:t>
            </a:r>
            <a:endParaRPr lang="en-IN" dirty="0"/>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10</a:t>
            </a:fld>
            <a:endParaRPr lang="en-US"/>
          </a:p>
        </p:txBody>
      </p:sp>
    </p:spTree>
    <p:extLst>
      <p:ext uri="{BB962C8B-B14F-4D97-AF65-F5344CB8AC3E}">
        <p14:creationId xmlns:p14="http://schemas.microsoft.com/office/powerpoint/2010/main" val="1532486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1200"/>
              </a:spcBef>
              <a:spcAft>
                <a:spcPts val="0"/>
              </a:spcAft>
              <a:buClrTx/>
              <a:buSzTx/>
              <a:buFont typeface="+mj-lt"/>
              <a:buNone/>
              <a:tabLst>
                <a:tab pos="228600" algn="l"/>
              </a:tabLst>
              <a:defRPr/>
            </a:pPr>
            <a:r>
              <a:rPr lang="en-US" b="0" u="none" dirty="0"/>
              <a:t>Why do we create brands?</a:t>
            </a:r>
          </a:p>
          <a:p>
            <a:pPr marL="0" marR="0" lvl="0" indent="0" algn="just">
              <a:spcBef>
                <a:spcPts val="1200"/>
              </a:spcBef>
              <a:spcAft>
                <a:spcPts val="0"/>
              </a:spcAft>
              <a:buFont typeface="+mj-lt"/>
              <a:buNone/>
              <a:tabLst>
                <a:tab pos="228600" algn="l"/>
              </a:tabLst>
            </a:pPr>
            <a:r>
              <a:rPr lang="en-US" sz="1200" dirty="0">
                <a:effectLst/>
                <a:latin typeface="Garamond" panose="02020404030301010803" pitchFamily="18" charset="0"/>
                <a:ea typeface="Times New Roman" panose="02020603050405020304" pitchFamily="18" charset="0"/>
                <a:cs typeface="Times New Roman" panose="02020603050405020304" pitchFamily="18" charset="0"/>
              </a:rPr>
              <a:t>What are the components of a brand? </a:t>
            </a:r>
          </a:p>
          <a:p>
            <a:pPr marL="0" marR="0" lvl="0" indent="0" algn="just">
              <a:spcBef>
                <a:spcPts val="1200"/>
              </a:spcBef>
              <a:spcAft>
                <a:spcPts val="0"/>
              </a:spcAft>
              <a:buFont typeface="+mj-lt"/>
              <a:buNone/>
              <a:tabLst>
                <a:tab pos="228600" algn="l"/>
              </a:tabLst>
            </a:pPr>
            <a:endParaRPr lang="en-US" sz="1200" dirty="0">
              <a:effectLst/>
              <a:latin typeface="Garamond" panose="02020404030301010803" pitchFamily="18" charset="0"/>
              <a:ea typeface="Times New Roman" panose="02020603050405020304" pitchFamily="18" charset="0"/>
              <a:cs typeface="Times New Roman" panose="02020603050405020304" pitchFamily="18" charset="0"/>
            </a:endParaRPr>
          </a:p>
          <a:p>
            <a:pPr marL="0" marR="0" lvl="0" indent="0" algn="just">
              <a:spcBef>
                <a:spcPts val="1200"/>
              </a:spcBef>
              <a:spcAft>
                <a:spcPts val="0"/>
              </a:spcAft>
              <a:buFont typeface="+mj-lt"/>
              <a:buNone/>
              <a:tabLst>
                <a:tab pos="228600" algn="l"/>
              </a:tabLst>
            </a:pPr>
            <a:r>
              <a:rPr lang="en-US" sz="1200" dirty="0">
                <a:effectLst/>
                <a:latin typeface="Garamond" panose="02020404030301010803" pitchFamily="18" charset="0"/>
                <a:ea typeface="Times New Roman" panose="02020603050405020304" pitchFamily="18" charset="0"/>
                <a:cs typeface="Times New Roman" panose="02020603050405020304" pitchFamily="18" charset="0"/>
              </a:rPr>
              <a:t>Brand Elements</a:t>
            </a:r>
            <a:endParaRPr lang="en-US" sz="1200" dirty="0">
              <a:effectLst/>
              <a:latin typeface="Roman 10cpi"/>
              <a:ea typeface="Times New Roman" panose="02020603050405020304" pitchFamily="18" charset="0"/>
              <a:cs typeface="Times New Roman" panose="02020603050405020304" pitchFamily="18" charset="0"/>
            </a:endParaRPr>
          </a:p>
          <a:p>
            <a:pPr marL="342900" marR="0" lvl="0" indent="-342900" algn="just">
              <a:spcBef>
                <a:spcPts val="1200"/>
              </a:spcBef>
              <a:spcAft>
                <a:spcPts val="0"/>
              </a:spcAft>
              <a:buFont typeface="+mj-lt"/>
              <a:buAutoNum type="arabicPeriod"/>
              <a:tabLst>
                <a:tab pos="228600" algn="l"/>
              </a:tabLst>
            </a:pPr>
            <a:r>
              <a:rPr lang="en-US" sz="1200" dirty="0">
                <a:effectLst/>
                <a:latin typeface="Garamond" panose="02020404030301010803" pitchFamily="18" charset="0"/>
                <a:ea typeface="Times New Roman" panose="02020603050405020304" pitchFamily="18" charset="0"/>
                <a:cs typeface="Times New Roman" panose="02020603050405020304" pitchFamily="18" charset="0"/>
              </a:rPr>
              <a:t>The different components of a brand that identify and differentiate it are</a:t>
            </a:r>
            <a:r>
              <a:rPr lang="en-US" sz="1200" b="1" dirty="0">
                <a:effectLst/>
                <a:latin typeface="Garamond" panose="02020404030301010803" pitchFamily="18" charset="0"/>
                <a:ea typeface="Times New Roman" panose="02020603050405020304" pitchFamily="18" charset="0"/>
                <a:cs typeface="Times New Roman" panose="02020603050405020304" pitchFamily="18" charset="0"/>
              </a:rPr>
              <a:t> brand elements</a:t>
            </a:r>
            <a:r>
              <a:rPr lang="en-US" sz="1200" dirty="0">
                <a:effectLst/>
                <a:latin typeface="Garamond" panose="02020404030301010803" pitchFamily="18" charset="0"/>
                <a:ea typeface="Times New Roman" panose="02020603050405020304" pitchFamily="18" charset="0"/>
                <a:cs typeface="Times New Roman" panose="02020603050405020304" pitchFamily="18" charset="0"/>
              </a:rPr>
              <a:t>.</a:t>
            </a:r>
            <a:endParaRPr lang="en-US" sz="1200" dirty="0">
              <a:effectLst/>
              <a:latin typeface="Roman 10cpi"/>
              <a:ea typeface="Times New Roman" panose="02020603050405020304" pitchFamily="18" charset="0"/>
              <a:cs typeface="Times New Roman" panose="02020603050405020304" pitchFamily="18" charset="0"/>
            </a:endParaRPr>
          </a:p>
          <a:p>
            <a:pPr marL="342900" marR="0" lvl="0" indent="-342900" algn="just">
              <a:spcBef>
                <a:spcPts val="1200"/>
              </a:spcBef>
              <a:spcAft>
                <a:spcPts val="0"/>
              </a:spcAft>
              <a:buFont typeface="+mj-lt"/>
              <a:buAutoNum type="arabicPeriod"/>
              <a:tabLst>
                <a:tab pos="228600" algn="l"/>
              </a:tabLst>
            </a:pPr>
            <a:r>
              <a:rPr lang="en-US" sz="1200" dirty="0">
                <a:effectLst/>
                <a:latin typeface="Garamond" panose="02020404030301010803" pitchFamily="18" charset="0"/>
                <a:ea typeface="Times New Roman" panose="02020603050405020304" pitchFamily="18" charset="0"/>
                <a:cs typeface="Times New Roman" panose="02020603050405020304" pitchFamily="18" charset="0"/>
              </a:rPr>
              <a:t>Brand names, brand logos, and brand symbols come in different forms.</a:t>
            </a:r>
            <a:endParaRPr lang="en-US" sz="1200" dirty="0">
              <a:effectLst/>
              <a:latin typeface="Roman 10cpi"/>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11</a:t>
            </a:fld>
            <a:endParaRPr lang="en-US"/>
          </a:p>
        </p:txBody>
      </p:sp>
    </p:spTree>
    <p:extLst>
      <p:ext uri="{BB962C8B-B14F-4D97-AF65-F5344CB8AC3E}">
        <p14:creationId xmlns:p14="http://schemas.microsoft.com/office/powerpoint/2010/main" val="289668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defRPr/>
            </a:pPr>
            <a:r>
              <a:rPr lang="en-US" dirty="0"/>
              <a:t>What is the difference between brands and products?</a:t>
            </a:r>
          </a:p>
          <a:p>
            <a:pPr marL="0" indent="0">
              <a:buFont typeface="Arial" pitchFamily="34" charset="0"/>
              <a:buNone/>
              <a:defRPr/>
            </a:pPr>
            <a:endParaRPr lang="en-US" dirty="0"/>
          </a:p>
          <a:p>
            <a:pPr marL="0" indent="0">
              <a:buFont typeface="Arial" pitchFamily="34" charset="0"/>
              <a:buNone/>
              <a:defRPr/>
            </a:pPr>
            <a:r>
              <a:rPr lang="en-US" dirty="0"/>
              <a:t>Five </a:t>
            </a:r>
            <a:r>
              <a:rPr lang="en-IN" dirty="0"/>
              <a:t>levels of meaning for a product:</a:t>
            </a:r>
          </a:p>
          <a:p>
            <a:pPr marL="171450" indent="-171450">
              <a:buFont typeface="Arial" panose="020B0604020202020204" pitchFamily="34" charset="0"/>
              <a:buChar char="•"/>
              <a:defRPr/>
            </a:pPr>
            <a:r>
              <a:rPr lang="en-IN" b="1" dirty="0"/>
              <a:t>Core benefit level</a:t>
            </a:r>
            <a:r>
              <a:rPr lang="en-IN" dirty="0"/>
              <a:t>:</a:t>
            </a:r>
            <a:r>
              <a:rPr lang="en-IN" b="1" dirty="0"/>
              <a:t> </a:t>
            </a:r>
            <a:r>
              <a:rPr lang="en-IN" dirty="0"/>
              <a:t>Fundamental need or want that consumers satisfy by consuming </a:t>
            </a:r>
            <a:r>
              <a:rPr lang="en-US" dirty="0"/>
              <a:t>the product or service.</a:t>
            </a:r>
          </a:p>
          <a:p>
            <a:pPr marL="171450" indent="-171450">
              <a:buFont typeface="Arial" panose="020B0604020202020204" pitchFamily="34" charset="0"/>
              <a:buChar char="•"/>
              <a:defRPr/>
            </a:pPr>
            <a:r>
              <a:rPr lang="en-IN" b="1" dirty="0"/>
              <a:t>Generic product level</a:t>
            </a:r>
            <a:r>
              <a:rPr lang="en-IN" dirty="0"/>
              <a:t>: Basic version of the product containing only those attributes or characteristics absolutely necessary for its functioning but with no distinguishing features.</a:t>
            </a:r>
          </a:p>
          <a:p>
            <a:pPr marL="171450" indent="-171450">
              <a:buFont typeface="Arial" panose="020B0604020202020204" pitchFamily="34" charset="0"/>
              <a:buChar char="•"/>
              <a:defRPr/>
            </a:pPr>
            <a:r>
              <a:rPr lang="en-IN" b="1" dirty="0"/>
              <a:t>Expected product level</a:t>
            </a:r>
            <a:r>
              <a:rPr lang="en-IN" dirty="0"/>
              <a:t>:</a:t>
            </a:r>
            <a:r>
              <a:rPr lang="en-IN" b="1" dirty="0"/>
              <a:t> </a:t>
            </a:r>
            <a:r>
              <a:rPr lang="en-IN" dirty="0"/>
              <a:t>Set of attributes or characteristics that buyers normally expect and agree to when they purchase a product.</a:t>
            </a:r>
          </a:p>
          <a:p>
            <a:pPr marL="171450" indent="-171450">
              <a:buFont typeface="Arial" panose="020B0604020202020204" pitchFamily="34" charset="0"/>
              <a:buChar char="•"/>
              <a:defRPr/>
            </a:pPr>
            <a:r>
              <a:rPr lang="en-IN" b="1" dirty="0"/>
              <a:t>Augmented product level</a:t>
            </a:r>
            <a:r>
              <a:rPr lang="en-IN" dirty="0"/>
              <a:t>:</a:t>
            </a:r>
            <a:r>
              <a:rPr lang="en-IN" b="1" dirty="0"/>
              <a:t> </a:t>
            </a:r>
            <a:r>
              <a:rPr lang="en-IN" dirty="0"/>
              <a:t>Additional product attributes, benefits, or related services that distinguish the product from competitors.</a:t>
            </a:r>
          </a:p>
          <a:p>
            <a:pPr marL="171450" indent="-171450">
              <a:buFont typeface="Arial" panose="020B0604020202020204" pitchFamily="34" charset="0"/>
              <a:buChar char="•"/>
              <a:defRPr/>
            </a:pPr>
            <a:r>
              <a:rPr lang="en-IN" b="1" dirty="0"/>
              <a:t>Potential product level</a:t>
            </a:r>
            <a:r>
              <a:rPr lang="en-IN" dirty="0"/>
              <a:t>:</a:t>
            </a:r>
            <a:r>
              <a:rPr lang="en-IN" b="1" dirty="0"/>
              <a:t> </a:t>
            </a:r>
            <a:r>
              <a:rPr lang="en-IN" dirty="0"/>
              <a:t>All the augmentations and transformations that a product might ultimately undergo in the future.</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12</a:t>
            </a:fld>
            <a:endParaRPr lang="en-US"/>
          </a:p>
        </p:txBody>
      </p:sp>
    </p:spTree>
    <p:extLst>
      <p:ext uri="{BB962C8B-B14F-4D97-AF65-F5344CB8AC3E}">
        <p14:creationId xmlns:p14="http://schemas.microsoft.com/office/powerpoint/2010/main" val="3101898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difference between brands and products?</a:t>
            </a:r>
          </a:p>
          <a:p>
            <a:pPr>
              <a:defRPr/>
            </a:pPr>
            <a:endParaRPr lang="en-US" b="0" u="none" dirty="0"/>
          </a:p>
          <a:p>
            <a:pPr>
              <a:defRPr/>
            </a:pPr>
            <a:r>
              <a:rPr lang="en-US" b="0" u="none" dirty="0"/>
              <a:t>Product</a:t>
            </a:r>
            <a:endParaRPr lang="en-IN" dirty="0"/>
          </a:p>
          <a:p>
            <a:pPr marL="171450" lvl="0" indent="-171450">
              <a:buFont typeface="Arial" pitchFamily="34" charset="0"/>
              <a:buChar char="•"/>
              <a:defRPr/>
            </a:pPr>
            <a:r>
              <a:rPr lang="en-IN" dirty="0"/>
              <a:t>A physical good: </a:t>
            </a:r>
            <a:r>
              <a:rPr lang="en-US" dirty="0"/>
              <a:t>cereal, tennis racquet, or automobile</a:t>
            </a:r>
          </a:p>
          <a:p>
            <a:pPr marL="171450" lvl="0" indent="-171450">
              <a:buFont typeface="Arial" pitchFamily="34" charset="0"/>
              <a:buChar char="•"/>
              <a:defRPr/>
            </a:pPr>
            <a:r>
              <a:rPr lang="en-IN" dirty="0"/>
              <a:t>A service: an airline, </a:t>
            </a:r>
            <a:r>
              <a:rPr lang="en-US" dirty="0"/>
              <a:t>bank, or insurance company</a:t>
            </a:r>
          </a:p>
          <a:p>
            <a:pPr marL="171450" lvl="0" indent="-171450">
              <a:buFont typeface="Arial" pitchFamily="34" charset="0"/>
              <a:buChar char="•"/>
              <a:defRPr/>
            </a:pPr>
            <a:r>
              <a:rPr lang="en-US" dirty="0"/>
              <a:t>A retail outlet: department store, specialty store, or supermarket</a:t>
            </a:r>
          </a:p>
          <a:p>
            <a:pPr marL="171450" lvl="0" indent="-171450">
              <a:buFont typeface="Arial" pitchFamily="34" charset="0"/>
              <a:buChar char="•"/>
              <a:defRPr/>
            </a:pPr>
            <a:r>
              <a:rPr lang="en-US" dirty="0"/>
              <a:t>A person: political figure, professional entertainer, or athlete</a:t>
            </a:r>
          </a:p>
          <a:p>
            <a:pPr marL="171450" lvl="0" indent="-171450">
              <a:buFont typeface="Arial" pitchFamily="34" charset="0"/>
              <a:buChar char="•"/>
              <a:defRPr/>
            </a:pPr>
            <a:r>
              <a:rPr lang="en-US" dirty="0"/>
              <a:t>A place: city or country</a:t>
            </a:r>
          </a:p>
          <a:p>
            <a:pPr marL="171450" lvl="0" indent="-171450">
              <a:buFont typeface="Arial" pitchFamily="34" charset="0"/>
              <a:buChar char="•"/>
              <a:defRPr/>
            </a:pPr>
            <a:r>
              <a:rPr lang="en-US" dirty="0"/>
              <a:t>An idea or a social cause</a:t>
            </a:r>
            <a:endParaRPr lang="en-US" u="sng" dirty="0"/>
          </a:p>
          <a:p>
            <a:pPr>
              <a:buFont typeface="Arial" pitchFamily="34" charset="0"/>
              <a:buNone/>
              <a:defRPr/>
            </a:pPr>
            <a:endParaRPr lang="en-US" b="1" u="none" dirty="0"/>
          </a:p>
          <a:p>
            <a:pPr>
              <a:buFont typeface="Arial" pitchFamily="34" charset="0"/>
              <a:buNone/>
              <a:defRPr/>
            </a:pPr>
            <a:r>
              <a:rPr lang="en-US" b="0" u="none" dirty="0"/>
              <a:t>Brand</a:t>
            </a:r>
            <a:endParaRPr lang="en-IN" b="0" dirty="0"/>
          </a:p>
          <a:p>
            <a:pPr marL="171450" indent="-171450">
              <a:buFont typeface="Arial" pitchFamily="34" charset="0"/>
              <a:buChar char="•"/>
              <a:defRPr/>
            </a:pPr>
            <a:r>
              <a:rPr lang="en-US" dirty="0"/>
              <a:t>Is more than a product</a:t>
            </a:r>
          </a:p>
          <a:p>
            <a:pPr marL="171450" indent="-171450">
              <a:buFont typeface="Arial" pitchFamily="34" charset="0"/>
              <a:buChar char="•"/>
              <a:defRPr/>
            </a:pPr>
            <a:r>
              <a:rPr lang="en-US" dirty="0"/>
              <a:t>Can have dimensions that differentiate it in some way </a:t>
            </a:r>
          </a:p>
          <a:p>
            <a:pPr marL="171450" indent="-171450">
              <a:buFont typeface="Arial" pitchFamily="34" charset="0"/>
              <a:buChar char="•"/>
              <a:defRPr/>
            </a:pPr>
            <a:r>
              <a:rPr lang="en-IN" dirty="0"/>
              <a:t>May be rational and tangible—related to product performance of the brand—or more symbolic, emotional, and intangible—related to what the brand represents</a:t>
            </a:r>
          </a:p>
          <a:p>
            <a:pPr marL="0" indent="0">
              <a:buFont typeface="Arial" pitchFamily="34" charset="0"/>
              <a:buNone/>
              <a:defRPr/>
            </a:pPr>
            <a:endParaRPr lang="en-IN" dirty="0"/>
          </a:p>
          <a:p>
            <a:pPr marL="0" indent="0">
              <a:buFont typeface="Arial" pitchFamily="34" charset="0"/>
              <a:buNone/>
              <a:defRPr/>
            </a:pPr>
            <a:r>
              <a:rPr lang="en-IN" dirty="0"/>
              <a:t>A branded product may be:</a:t>
            </a:r>
          </a:p>
          <a:p>
            <a:pPr marL="171450" lvl="0" indent="-171450">
              <a:buFont typeface="Arial" pitchFamily="34" charset="0"/>
              <a:buChar char="•"/>
              <a:defRPr/>
            </a:pPr>
            <a:r>
              <a:rPr lang="en-IN" dirty="0"/>
              <a:t>A physical good like Kellogg’s corn flakes cereal, Prince tennis racquets, or Ford Mustang automobiles</a:t>
            </a:r>
          </a:p>
          <a:p>
            <a:pPr marL="171450" lvl="0" indent="-171450">
              <a:buFont typeface="Arial" pitchFamily="34" charset="0"/>
              <a:buChar char="•"/>
              <a:defRPr/>
            </a:pPr>
            <a:r>
              <a:rPr lang="en-IN" dirty="0"/>
              <a:t>A </a:t>
            </a:r>
            <a:r>
              <a:rPr lang="en-US" dirty="0"/>
              <a:t>service such as Delta </a:t>
            </a:r>
            <a:r>
              <a:rPr lang="en-IN" dirty="0"/>
              <a:t>Airlines, Bank of America, or Allstate insurance</a:t>
            </a:r>
            <a:endParaRPr lang="en-US" dirty="0"/>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13</a:t>
            </a:fld>
            <a:endParaRPr lang="en-US"/>
          </a:p>
        </p:txBody>
      </p:sp>
    </p:spTree>
    <p:extLst>
      <p:ext uri="{BB962C8B-B14F-4D97-AF65-F5344CB8AC3E}">
        <p14:creationId xmlns:p14="http://schemas.microsoft.com/office/powerpoint/2010/main" val="974296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difference between a brand and a firm?</a:t>
            </a:r>
          </a:p>
          <a:p>
            <a:r>
              <a:rPr lang="en-US" dirty="0"/>
              <a:t>Can a firm be a brand?</a:t>
            </a:r>
          </a:p>
          <a:p>
            <a:r>
              <a:rPr lang="en-US" dirty="0"/>
              <a:t>Can a firm have multiple brands?</a:t>
            </a:r>
          </a:p>
          <a:p>
            <a:r>
              <a:rPr lang="en-US" dirty="0"/>
              <a:t>What if the conglomerate just have one brand but multiple subsidiary firms? Then would it have just one brand or multiple brands where each sub firm is a brand? </a:t>
            </a:r>
          </a:p>
        </p:txBody>
      </p:sp>
      <p:sp>
        <p:nvSpPr>
          <p:cNvPr id="4" name="Slide Number Placeholder 3"/>
          <p:cNvSpPr>
            <a:spLocks noGrp="1"/>
          </p:cNvSpPr>
          <p:nvPr>
            <p:ph type="sldNum" sz="quarter" idx="5"/>
          </p:nvPr>
        </p:nvSpPr>
        <p:spPr/>
        <p:txBody>
          <a:bodyPr/>
          <a:lstStyle/>
          <a:p>
            <a:fld id="{1D1EFBF9-23D6-49F9-B54D-D00B68E4AB20}" type="slidenum">
              <a:rPr lang="en-US" smtClean="0"/>
              <a:t>16</a:t>
            </a:fld>
            <a:endParaRPr lang="en-US"/>
          </a:p>
        </p:txBody>
      </p:sp>
    </p:spTree>
    <p:extLst>
      <p:ext uri="{BB962C8B-B14F-4D97-AF65-F5344CB8AC3E}">
        <p14:creationId xmlns:p14="http://schemas.microsoft.com/office/powerpoint/2010/main" val="3055588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brands important? What functions do they perform that make them so valuable to marketers? </a:t>
            </a:r>
          </a:p>
        </p:txBody>
      </p:sp>
      <p:sp>
        <p:nvSpPr>
          <p:cNvPr id="4" name="Slide Number Placeholder 3"/>
          <p:cNvSpPr>
            <a:spLocks noGrp="1"/>
          </p:cNvSpPr>
          <p:nvPr>
            <p:ph type="sldNum" sz="quarter" idx="5"/>
          </p:nvPr>
        </p:nvSpPr>
        <p:spPr/>
        <p:txBody>
          <a:bodyPr/>
          <a:lstStyle/>
          <a:p>
            <a:fld id="{1D1EFBF9-23D6-49F9-B54D-D00B68E4AB20}" type="slidenum">
              <a:rPr lang="en-US" smtClean="0"/>
              <a:t>17</a:t>
            </a:fld>
            <a:endParaRPr lang="en-US"/>
          </a:p>
        </p:txBody>
      </p:sp>
    </p:spTree>
    <p:extLst>
      <p:ext uri="{BB962C8B-B14F-4D97-AF65-F5344CB8AC3E}">
        <p14:creationId xmlns:p14="http://schemas.microsoft.com/office/powerpoint/2010/main" val="3906531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4F6-A530-FD1E-3F87-62367652E5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1F484E-5E4F-40F0-1A11-1278C46135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FC25CA-53B8-6EE0-BA88-6EA58ED60944}"/>
              </a:ext>
            </a:extLst>
          </p:cNvPr>
          <p:cNvSpPr>
            <a:spLocks noGrp="1"/>
          </p:cNvSpPr>
          <p:nvPr>
            <p:ph type="dt" sz="half" idx="10"/>
          </p:nvPr>
        </p:nvSpPr>
        <p:spPr/>
        <p:txBody>
          <a:bodyPr/>
          <a:lstStyle/>
          <a:p>
            <a:fld id="{BA10DE92-D742-4E73-9B02-78B1FA2DF377}" type="datetimeFigureOut">
              <a:rPr lang="en-US" smtClean="0"/>
              <a:t>8/29/2022</a:t>
            </a:fld>
            <a:endParaRPr lang="en-US"/>
          </a:p>
        </p:txBody>
      </p:sp>
      <p:sp>
        <p:nvSpPr>
          <p:cNvPr id="5" name="Footer Placeholder 4">
            <a:extLst>
              <a:ext uri="{FF2B5EF4-FFF2-40B4-BE49-F238E27FC236}">
                <a16:creationId xmlns:a16="http://schemas.microsoft.com/office/drawing/2014/main" id="{D33A1520-A53B-0A82-2105-F7E1B08BC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DDC27A-2A2C-1E7F-14F1-F261066D377D}"/>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612822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B55C9-0B51-B2F3-0AC2-7B0956794A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39B717-8B06-B257-62ED-7D742DD07F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3BDE48-29D8-0B15-6DB3-67A8BCC9BB62}"/>
              </a:ext>
            </a:extLst>
          </p:cNvPr>
          <p:cNvSpPr>
            <a:spLocks noGrp="1"/>
          </p:cNvSpPr>
          <p:nvPr>
            <p:ph type="dt" sz="half" idx="10"/>
          </p:nvPr>
        </p:nvSpPr>
        <p:spPr/>
        <p:txBody>
          <a:bodyPr/>
          <a:lstStyle/>
          <a:p>
            <a:fld id="{BA10DE92-D742-4E73-9B02-78B1FA2DF377}" type="datetimeFigureOut">
              <a:rPr lang="en-US" smtClean="0"/>
              <a:t>8/29/2022</a:t>
            </a:fld>
            <a:endParaRPr lang="en-US"/>
          </a:p>
        </p:txBody>
      </p:sp>
      <p:sp>
        <p:nvSpPr>
          <p:cNvPr id="5" name="Footer Placeholder 4">
            <a:extLst>
              <a:ext uri="{FF2B5EF4-FFF2-40B4-BE49-F238E27FC236}">
                <a16:creationId xmlns:a16="http://schemas.microsoft.com/office/drawing/2014/main" id="{9D3AEAAF-D0CB-BE47-6DB6-22EBB4DED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382F3E-62BF-1E5B-8FF6-AE26E1156CE8}"/>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1644084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9EEAE9-5B8E-6B06-ADBE-FFD3ACFAB3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616DC8-FDE1-C7D0-BFAF-2DDB707605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414188-7B58-DF11-DC10-6FDD57D3E23E}"/>
              </a:ext>
            </a:extLst>
          </p:cNvPr>
          <p:cNvSpPr>
            <a:spLocks noGrp="1"/>
          </p:cNvSpPr>
          <p:nvPr>
            <p:ph type="dt" sz="half" idx="10"/>
          </p:nvPr>
        </p:nvSpPr>
        <p:spPr/>
        <p:txBody>
          <a:bodyPr/>
          <a:lstStyle/>
          <a:p>
            <a:fld id="{BA10DE92-D742-4E73-9B02-78B1FA2DF377}" type="datetimeFigureOut">
              <a:rPr lang="en-US" smtClean="0"/>
              <a:t>8/29/2022</a:t>
            </a:fld>
            <a:endParaRPr lang="en-US"/>
          </a:p>
        </p:txBody>
      </p:sp>
      <p:sp>
        <p:nvSpPr>
          <p:cNvPr id="5" name="Footer Placeholder 4">
            <a:extLst>
              <a:ext uri="{FF2B5EF4-FFF2-40B4-BE49-F238E27FC236}">
                <a16:creationId xmlns:a16="http://schemas.microsoft.com/office/drawing/2014/main" id="{9AFB911F-1D7A-A593-9678-3ED8FD957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13BD34-11FB-4FC5-CA65-348A5A5D8981}"/>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1155027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E8CE-645F-0750-9365-AF14E36D29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C6A30D-7676-2E58-E252-260FCCDF88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7318D-1204-BDE0-38FA-2C9502F46CC9}"/>
              </a:ext>
            </a:extLst>
          </p:cNvPr>
          <p:cNvSpPr>
            <a:spLocks noGrp="1"/>
          </p:cNvSpPr>
          <p:nvPr>
            <p:ph type="dt" sz="half" idx="10"/>
          </p:nvPr>
        </p:nvSpPr>
        <p:spPr/>
        <p:txBody>
          <a:bodyPr/>
          <a:lstStyle/>
          <a:p>
            <a:fld id="{BA10DE92-D742-4E73-9B02-78B1FA2DF377}" type="datetimeFigureOut">
              <a:rPr lang="en-US" smtClean="0"/>
              <a:t>8/29/2022</a:t>
            </a:fld>
            <a:endParaRPr lang="en-US"/>
          </a:p>
        </p:txBody>
      </p:sp>
      <p:sp>
        <p:nvSpPr>
          <p:cNvPr id="5" name="Footer Placeholder 4">
            <a:extLst>
              <a:ext uri="{FF2B5EF4-FFF2-40B4-BE49-F238E27FC236}">
                <a16:creationId xmlns:a16="http://schemas.microsoft.com/office/drawing/2014/main" id="{5F7B7C42-BCCC-1C11-673E-4B92D0B6F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83C42-4E04-0E9D-C85D-D43229C2A2FF}"/>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1881591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63A0-1FCC-6330-F74B-E74B5CEDCB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10FD34-2B1C-2B67-3703-4D9426CC78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D76B1A-DD2D-4411-FF0E-003D238D84AD}"/>
              </a:ext>
            </a:extLst>
          </p:cNvPr>
          <p:cNvSpPr>
            <a:spLocks noGrp="1"/>
          </p:cNvSpPr>
          <p:nvPr>
            <p:ph type="dt" sz="half" idx="10"/>
          </p:nvPr>
        </p:nvSpPr>
        <p:spPr/>
        <p:txBody>
          <a:bodyPr/>
          <a:lstStyle/>
          <a:p>
            <a:fld id="{BA10DE92-D742-4E73-9B02-78B1FA2DF377}" type="datetimeFigureOut">
              <a:rPr lang="en-US" smtClean="0"/>
              <a:t>8/29/2022</a:t>
            </a:fld>
            <a:endParaRPr lang="en-US"/>
          </a:p>
        </p:txBody>
      </p:sp>
      <p:sp>
        <p:nvSpPr>
          <p:cNvPr id="5" name="Footer Placeholder 4">
            <a:extLst>
              <a:ext uri="{FF2B5EF4-FFF2-40B4-BE49-F238E27FC236}">
                <a16:creationId xmlns:a16="http://schemas.microsoft.com/office/drawing/2014/main" id="{7E69DF66-1644-A89F-52AB-8A66989CF1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E4AEE-A04E-EC07-381C-32A1D7963D4F}"/>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3225633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5E37-9DF5-C18C-D670-361B47F1D4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6194F4-2E1F-6C84-52D7-88E9B79475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DF5EF1-8A56-AB13-D4AB-8BD3E4FF02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37E668-5C9F-7921-088F-7893DCB4A78A}"/>
              </a:ext>
            </a:extLst>
          </p:cNvPr>
          <p:cNvSpPr>
            <a:spLocks noGrp="1"/>
          </p:cNvSpPr>
          <p:nvPr>
            <p:ph type="dt" sz="half" idx="10"/>
          </p:nvPr>
        </p:nvSpPr>
        <p:spPr/>
        <p:txBody>
          <a:bodyPr/>
          <a:lstStyle/>
          <a:p>
            <a:fld id="{BA10DE92-D742-4E73-9B02-78B1FA2DF377}" type="datetimeFigureOut">
              <a:rPr lang="en-US" smtClean="0"/>
              <a:t>8/29/2022</a:t>
            </a:fld>
            <a:endParaRPr lang="en-US"/>
          </a:p>
        </p:txBody>
      </p:sp>
      <p:sp>
        <p:nvSpPr>
          <p:cNvPr id="6" name="Footer Placeholder 5">
            <a:extLst>
              <a:ext uri="{FF2B5EF4-FFF2-40B4-BE49-F238E27FC236}">
                <a16:creationId xmlns:a16="http://schemas.microsoft.com/office/drawing/2014/main" id="{51DC21E1-619D-9760-DF79-1E135C0FD5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790F07-2735-43E7-F785-3137CAAD0455}"/>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3122304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4146F-7B08-7682-6549-F7349E1479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DB1337-4125-94A6-3C0C-ADBC631B57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590A11-8EA8-E3AD-44D7-AC98E7FBC6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2F3E7C-4610-196A-0D86-877642CACC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81B463-B3CD-A808-9B89-929E7661DA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00C688-84FE-F681-ABD5-C83F08723E96}"/>
              </a:ext>
            </a:extLst>
          </p:cNvPr>
          <p:cNvSpPr>
            <a:spLocks noGrp="1"/>
          </p:cNvSpPr>
          <p:nvPr>
            <p:ph type="dt" sz="half" idx="10"/>
          </p:nvPr>
        </p:nvSpPr>
        <p:spPr/>
        <p:txBody>
          <a:bodyPr/>
          <a:lstStyle/>
          <a:p>
            <a:fld id="{BA10DE92-D742-4E73-9B02-78B1FA2DF377}" type="datetimeFigureOut">
              <a:rPr lang="en-US" smtClean="0"/>
              <a:t>8/29/2022</a:t>
            </a:fld>
            <a:endParaRPr lang="en-US"/>
          </a:p>
        </p:txBody>
      </p:sp>
      <p:sp>
        <p:nvSpPr>
          <p:cNvPr id="8" name="Footer Placeholder 7">
            <a:extLst>
              <a:ext uri="{FF2B5EF4-FFF2-40B4-BE49-F238E27FC236}">
                <a16:creationId xmlns:a16="http://schemas.microsoft.com/office/drawing/2014/main" id="{CD3D5686-1EA5-6997-060C-643D315E2D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72389A-1D40-7619-5BC0-555C090B3550}"/>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4036011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B1829-4A7A-E7E7-1414-918A1D0F14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A403CF-6408-4094-63CA-DEA95837A02A}"/>
              </a:ext>
            </a:extLst>
          </p:cNvPr>
          <p:cNvSpPr>
            <a:spLocks noGrp="1"/>
          </p:cNvSpPr>
          <p:nvPr>
            <p:ph type="dt" sz="half" idx="10"/>
          </p:nvPr>
        </p:nvSpPr>
        <p:spPr/>
        <p:txBody>
          <a:bodyPr/>
          <a:lstStyle/>
          <a:p>
            <a:fld id="{BA10DE92-D742-4E73-9B02-78B1FA2DF377}" type="datetimeFigureOut">
              <a:rPr lang="en-US" smtClean="0"/>
              <a:t>8/29/2022</a:t>
            </a:fld>
            <a:endParaRPr lang="en-US"/>
          </a:p>
        </p:txBody>
      </p:sp>
      <p:sp>
        <p:nvSpPr>
          <p:cNvPr id="4" name="Footer Placeholder 3">
            <a:extLst>
              <a:ext uri="{FF2B5EF4-FFF2-40B4-BE49-F238E27FC236}">
                <a16:creationId xmlns:a16="http://schemas.microsoft.com/office/drawing/2014/main" id="{37D4F974-B87A-8774-EF82-B91BDDE2CD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3279B7-DA82-DBB1-B90D-53F951325283}"/>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1163614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8C551C-7428-B091-1D67-993869873635}"/>
              </a:ext>
            </a:extLst>
          </p:cNvPr>
          <p:cNvSpPr>
            <a:spLocks noGrp="1"/>
          </p:cNvSpPr>
          <p:nvPr>
            <p:ph type="dt" sz="half" idx="10"/>
          </p:nvPr>
        </p:nvSpPr>
        <p:spPr/>
        <p:txBody>
          <a:bodyPr/>
          <a:lstStyle/>
          <a:p>
            <a:fld id="{BA10DE92-D742-4E73-9B02-78B1FA2DF377}" type="datetimeFigureOut">
              <a:rPr lang="en-US" smtClean="0"/>
              <a:t>8/29/2022</a:t>
            </a:fld>
            <a:endParaRPr lang="en-US"/>
          </a:p>
        </p:txBody>
      </p:sp>
      <p:sp>
        <p:nvSpPr>
          <p:cNvPr id="3" name="Footer Placeholder 2">
            <a:extLst>
              <a:ext uri="{FF2B5EF4-FFF2-40B4-BE49-F238E27FC236}">
                <a16:creationId xmlns:a16="http://schemas.microsoft.com/office/drawing/2014/main" id="{ABA906C3-9D47-AD50-642B-033FD3849E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792CAA-E444-EAC7-E6CC-CE0ED98BF16F}"/>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2596868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C5858-631A-5C51-499F-9ECD4760D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724963-DAF5-1603-9BFE-B53DC6BDBA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13F6B1-E3F8-93E4-F33F-00A8FACA3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B80B45-CC38-77B1-D9E1-6334603E71B2}"/>
              </a:ext>
            </a:extLst>
          </p:cNvPr>
          <p:cNvSpPr>
            <a:spLocks noGrp="1"/>
          </p:cNvSpPr>
          <p:nvPr>
            <p:ph type="dt" sz="half" idx="10"/>
          </p:nvPr>
        </p:nvSpPr>
        <p:spPr/>
        <p:txBody>
          <a:bodyPr/>
          <a:lstStyle/>
          <a:p>
            <a:fld id="{BA10DE92-D742-4E73-9B02-78B1FA2DF377}" type="datetimeFigureOut">
              <a:rPr lang="en-US" smtClean="0"/>
              <a:t>8/29/2022</a:t>
            </a:fld>
            <a:endParaRPr lang="en-US"/>
          </a:p>
        </p:txBody>
      </p:sp>
      <p:sp>
        <p:nvSpPr>
          <p:cNvPr id="6" name="Footer Placeholder 5">
            <a:extLst>
              <a:ext uri="{FF2B5EF4-FFF2-40B4-BE49-F238E27FC236}">
                <a16:creationId xmlns:a16="http://schemas.microsoft.com/office/drawing/2014/main" id="{4079CC88-848E-A563-58D7-D66C816437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055365-E4CA-DD1B-D3B9-24A983C7EA06}"/>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573714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639-F776-FB1D-165D-8AB440EC6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2FDA35-7A98-6E8C-A694-9CD6342230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2C0319-3B28-DFDD-27B6-A97294E411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4E77F5-24E9-13E1-4793-F88F5F98416C}"/>
              </a:ext>
            </a:extLst>
          </p:cNvPr>
          <p:cNvSpPr>
            <a:spLocks noGrp="1"/>
          </p:cNvSpPr>
          <p:nvPr>
            <p:ph type="dt" sz="half" idx="10"/>
          </p:nvPr>
        </p:nvSpPr>
        <p:spPr/>
        <p:txBody>
          <a:bodyPr/>
          <a:lstStyle/>
          <a:p>
            <a:fld id="{BA10DE92-D742-4E73-9B02-78B1FA2DF377}" type="datetimeFigureOut">
              <a:rPr lang="en-US" smtClean="0"/>
              <a:t>8/29/2022</a:t>
            </a:fld>
            <a:endParaRPr lang="en-US"/>
          </a:p>
        </p:txBody>
      </p:sp>
      <p:sp>
        <p:nvSpPr>
          <p:cNvPr id="6" name="Footer Placeholder 5">
            <a:extLst>
              <a:ext uri="{FF2B5EF4-FFF2-40B4-BE49-F238E27FC236}">
                <a16:creationId xmlns:a16="http://schemas.microsoft.com/office/drawing/2014/main" id="{3976D703-2BA3-37B6-56BB-AD8A315389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FA65B-D664-799F-399E-0C0FE1F96B8C}"/>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829121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8C8A3-E7D3-1B5A-46E7-F5A0CD5EDB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97E8D0-BF3C-5B2A-A48C-77CEFD216A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3B23FB-F29C-E928-6E46-1BD029D703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10DE92-D742-4E73-9B02-78B1FA2DF377}" type="datetimeFigureOut">
              <a:rPr lang="en-US" smtClean="0"/>
              <a:t>8/29/2022</a:t>
            </a:fld>
            <a:endParaRPr lang="en-US"/>
          </a:p>
        </p:txBody>
      </p:sp>
      <p:sp>
        <p:nvSpPr>
          <p:cNvPr id="5" name="Footer Placeholder 4">
            <a:extLst>
              <a:ext uri="{FF2B5EF4-FFF2-40B4-BE49-F238E27FC236}">
                <a16:creationId xmlns:a16="http://schemas.microsoft.com/office/drawing/2014/main" id="{E4595B92-27CB-8C83-F9CE-296AC4A0D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705920-E276-9ABA-C9D1-0158B5EE27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C21FA5-A5D8-49A3-9D5F-1E14F8B0E61A}" type="slidenum">
              <a:rPr lang="en-US" smtClean="0"/>
              <a:t>‹#›</a:t>
            </a:fld>
            <a:endParaRPr lang="en-US"/>
          </a:p>
        </p:txBody>
      </p:sp>
    </p:spTree>
    <p:extLst>
      <p:ext uri="{BB962C8B-B14F-4D97-AF65-F5344CB8AC3E}">
        <p14:creationId xmlns:p14="http://schemas.microsoft.com/office/powerpoint/2010/main" val="83094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www.threegirlsmedia.com/2014/04/08/marketing-memes-3-reasons-work/" TargetMode="External"/><Relationship Id="rId5" Type="http://schemas.openxmlformats.org/officeDocument/2006/relationships/image" Target="../media/image3.jpg"/><Relationship Id="rId4" Type="http://schemas.openxmlformats.org/officeDocument/2006/relationships/hyperlink" Target="https://www.ibsproduces.com/blog/category/digital-marketing/34993/client-acquisition-strategy-for-digital-marketing-agencie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hyperlink" Target="https://creativecommons.org/licenses/by/3.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researchleap.com/building-marketing-capabilities-as-a-way-to-form-a-better-global-marketing-strategy/image-4/" TargetMode="External"/><Relationship Id="rId5" Type="http://schemas.openxmlformats.org/officeDocument/2006/relationships/image" Target="../media/image22.png"/><Relationship Id="rId4" Type="http://schemas.openxmlformats.org/officeDocument/2006/relationships/hyperlink" Target="https://frequentmiler.com/virgin-launching-virgin-wide-loyalty-program-using-flying-club-mil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hyperlink" Target="https://qz.com/1895989/louis-vuitton-makes-company-history-with-first-pro-skate-shoe/" TargetMode="External"/><Relationship Id="rId7" Type="http://schemas.openxmlformats.org/officeDocument/2006/relationships/hyperlink" Target="https://logos-marques.com/apple-logo/" TargetMode="External"/><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hyperlink" Target="https://forerunner.com.au/internet/a-web-developers-review-google-chrome/" TargetMode="External"/><Relationship Id="rId5" Type="http://schemas.openxmlformats.org/officeDocument/2006/relationships/hyperlink" Target="https://lpulaguna.edu.ph/project/lpu-powers-education-microsoft/" TargetMode="External"/><Relationship Id="rId10" Type="http://schemas.openxmlformats.org/officeDocument/2006/relationships/image" Target="../media/image27.jpg"/><Relationship Id="rId4" Type="http://schemas.openxmlformats.org/officeDocument/2006/relationships/image" Target="../media/image24.jpg"/><Relationship Id="rId9" Type="http://schemas.openxmlformats.org/officeDocument/2006/relationships/hyperlink" Target="https://www.investopedia.com/amazon-stock-amzn-509424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allpapercave.com/lexus-logo-wallpapers"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hyperlink" Target="https://www.consumeraffairs.com/finance/merrill.html?page=2" TargetMode="External"/><Relationship Id="rId3" Type="http://schemas.openxmlformats.org/officeDocument/2006/relationships/image" Target="../media/image32.jpe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e.wikipedia.org/wiki/American_Express" TargetMode="External"/><Relationship Id="rId5" Type="http://schemas.openxmlformats.org/officeDocument/2006/relationships/image" Target="../media/image33.png"/><Relationship Id="rId4" Type="http://schemas.openxmlformats.org/officeDocument/2006/relationships/hyperlink" Target="https://www.youtube.com/channel/UCX0d3mTEdEf3cVmFDF3VCow" TargetMode="External"/><Relationship Id="rId9" Type="http://schemas.openxmlformats.org/officeDocument/2006/relationships/hyperlink" Target="https://creativecommons.org/licenses/by-sa/3.0/"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etftrends.com/advisor-solutions-channel/5k-faang-5-years-ago-worth-today/"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6.cjs0OTMxODtqOzE4MTgwOzEyMDA7MjMyOTsyNDg0"/><Relationship Id="rId7" Type="http://schemas.openxmlformats.org/officeDocument/2006/relationships/hyperlink" Target="https://creativecommons.org/licenses/by/3.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localwiki.org/davis/Yolo_County_Red_Cross" TargetMode="External"/><Relationship Id="rId5" Type="http://schemas.openxmlformats.org/officeDocument/2006/relationships/image" Target="../media/image37.jpg"/><Relationship Id="rId4" Type="http://schemas.openxmlformats.org/officeDocument/2006/relationships/hyperlink" Target="https://www.rottentomatoes.com/celebrity/lady_gaga/"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goodfreephotos.com/other-landscapes/mountains-and-pond-landscape-with-majestic-scenery.jpg.php"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gettysburgflag.com/blog/5-ways-to-celebrate-breast-cancer-awareness-month/"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hyperlink" Target="mailto:mikenguyen@pitt.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mikenguyen.netlify.app/"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g"/><Relationship Id="rId7" Type="http://schemas.openxmlformats.org/officeDocument/2006/relationships/hyperlink" Target="https://creativecommons.org/licenses/by-nc/3.0/"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travelshopgirl.com/how-a-great-airbnb-experience-can-change-your-life/" TargetMode="External"/><Relationship Id="rId5" Type="http://schemas.openxmlformats.org/officeDocument/2006/relationships/image" Target="../media/image54.jpg"/><Relationship Id="rId4" Type="http://schemas.openxmlformats.org/officeDocument/2006/relationships/hyperlink" Target="https://omgnews.today/uber-working-deal-sell-xchange-leasing-fair-sourc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raidersonlinestore.com/influencers-classic-advertisin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bwatwood.edublogs.org/preventing-info-overload/" TargetMode="External"/><Relationship Id="rId2" Type="http://schemas.openxmlformats.org/officeDocument/2006/relationships/image" Target="../media/image57.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infolet.it/2019/10/17/social-media-approach-razionalita-emotivita-politica-e-voto/"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9.jpg"/><Relationship Id="rId7" Type="http://schemas.openxmlformats.org/officeDocument/2006/relationships/hyperlink" Target="https://creativecommons.org/licenses/by-sa/3.0/"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en.wikipedia.org/wiki/Yelp" TargetMode="External"/><Relationship Id="rId5" Type="http://schemas.openxmlformats.org/officeDocument/2006/relationships/image" Target="../media/image60.png"/><Relationship Id="rId4" Type="http://schemas.openxmlformats.org/officeDocument/2006/relationships/hyperlink" Target="https://www.cruiseexperts.com/news/2015/02/18/top-10-reasons-book-cruise-travel-advisor/"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twitter.com/wtaofficia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3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descr="The Most Hilarious Marketing Memes To Wrap 2021 | Simplified">
            <a:extLst>
              <a:ext uri="{FF2B5EF4-FFF2-40B4-BE49-F238E27FC236}">
                <a16:creationId xmlns:a16="http://schemas.microsoft.com/office/drawing/2014/main" id="{CA61F255-B788-4D2F-89A3-B5396202ED8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59263" y="960438"/>
            <a:ext cx="3633788" cy="4930775"/>
          </a:xfrm>
          <a:prstGeom prst="rect">
            <a:avLst/>
          </a:prstGeom>
          <a:extLst>
            <a:ext uri="{909E8E84-426E-40DD-AFC4-6F175D3DCCD1}">
              <a14:hiddenFill xmlns:a14="http://schemas.microsoft.com/office/drawing/2010/main">
                <a:solidFill>
                  <a:srgbClr val="FFFFFF"/>
                </a:solidFill>
              </a14:hiddenFill>
            </a:ext>
          </a:extLst>
        </p:spPr>
      </p:pic>
      <p:pic>
        <p:nvPicPr>
          <p:cNvPr id="8" name="Picture 7" descr="Text&#10;&#10;Description automatically generated">
            <a:extLst>
              <a:ext uri="{FF2B5EF4-FFF2-40B4-BE49-F238E27FC236}">
                <a16:creationId xmlns:a16="http://schemas.microsoft.com/office/drawing/2014/main" id="{31526B6C-DF77-4F23-9E1C-CCA6DBC39AC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53375" y="960438"/>
            <a:ext cx="3052763" cy="2271713"/>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B2362738-0542-4A6C-A8ED-74EDEE9F7F1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953375" y="3292475"/>
            <a:ext cx="3052763" cy="2598738"/>
          </a:xfrm>
          <a:prstGeom prst="rect">
            <a:avLst/>
          </a:prstGeom>
        </p:spPr>
      </p:pic>
      <p:sp>
        <p:nvSpPr>
          <p:cNvPr id="2" name="Title 1">
            <a:extLst>
              <a:ext uri="{FF2B5EF4-FFF2-40B4-BE49-F238E27FC236}">
                <a16:creationId xmlns:a16="http://schemas.microsoft.com/office/drawing/2014/main" id="{A67D80C4-5C5B-4071-B1E7-8A8C4FD94366}"/>
              </a:ext>
            </a:extLst>
          </p:cNvPr>
          <p:cNvSpPr>
            <a:spLocks noGrp="1"/>
          </p:cNvSpPr>
          <p:nvPr>
            <p:ph type="ctr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kern="1200">
                <a:solidFill>
                  <a:srgbClr val="FFFFFF"/>
                </a:solidFill>
                <a:latin typeface="+mj-lt"/>
                <a:ea typeface="+mj-ea"/>
                <a:cs typeface="+mj-cs"/>
              </a:rPr>
              <a:t>Am I in the right class?</a:t>
            </a:r>
          </a:p>
        </p:txBody>
      </p:sp>
      <p:sp>
        <p:nvSpPr>
          <p:cNvPr id="4" name="Footer Placeholder 3">
            <a:extLst>
              <a:ext uri="{FF2B5EF4-FFF2-40B4-BE49-F238E27FC236}">
                <a16:creationId xmlns:a16="http://schemas.microsoft.com/office/drawing/2014/main" id="{E4F155CD-AA08-4795-85E6-66E67B444ACA}"/>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Mike Nguyen</a:t>
            </a:r>
          </a:p>
        </p:txBody>
      </p:sp>
      <p:sp>
        <p:nvSpPr>
          <p:cNvPr id="5" name="Slide Number Placeholder 4">
            <a:extLst>
              <a:ext uri="{FF2B5EF4-FFF2-40B4-BE49-F238E27FC236}">
                <a16:creationId xmlns:a16="http://schemas.microsoft.com/office/drawing/2014/main" id="{8E147647-49CC-43E7-B367-32E7F26E7702}"/>
              </a:ext>
            </a:extLst>
          </p:cNvPr>
          <p:cNvSpPr>
            <a:spLocks noGrp="1"/>
          </p:cNvSpPr>
          <p:nvPr>
            <p:ph type="sldNum" sz="quarter" idx="12"/>
          </p:nvPr>
        </p:nvSpPr>
        <p:spPr>
          <a:xfrm>
            <a:off x="11310257" y="6356350"/>
            <a:ext cx="560009" cy="365125"/>
          </a:xfrm>
          <a:prstGeom prst="ellipse">
            <a:avLst/>
          </a:prstGeom>
        </p:spPr>
        <p:txBody>
          <a:bodyPr vert="horz" lIns="91440" tIns="45720" rIns="91440" bIns="45720" rtlCol="0" anchor="ctr">
            <a:normAutofit/>
          </a:bodyPr>
          <a:lstStyle/>
          <a:p>
            <a:pPr>
              <a:lnSpc>
                <a:spcPct val="90000"/>
              </a:lnSpc>
              <a:spcAft>
                <a:spcPts val="600"/>
              </a:spcAft>
            </a:pPr>
            <a:fld id="{A6AF1B4E-90EC-4A51-B6E5-B702C054ECB0}" type="slidenum">
              <a:rPr lang="en-US">
                <a:solidFill>
                  <a:srgbClr val="898989"/>
                </a:solidFill>
              </a:rPr>
              <a:pPr>
                <a:lnSpc>
                  <a:spcPct val="90000"/>
                </a:lnSpc>
                <a:spcAft>
                  <a:spcPts val="600"/>
                </a:spcAft>
              </a:pPr>
              <a:t>1</a:t>
            </a:fld>
            <a:endParaRPr lang="en-US">
              <a:solidFill>
                <a:srgbClr val="898989"/>
              </a:solidFill>
            </a:endParaRPr>
          </a:p>
        </p:txBody>
      </p:sp>
    </p:spTree>
    <p:extLst>
      <p:ext uri="{BB962C8B-B14F-4D97-AF65-F5344CB8AC3E}">
        <p14:creationId xmlns:p14="http://schemas.microsoft.com/office/powerpoint/2010/main" val="334785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55C01129-3453-464D-A870-ED71C6E89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9D2781A6-5C82-4764-B489-F9A599C0A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8833" y="685800"/>
            <a:ext cx="5004061"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0D1845-5650-7901-1A3A-6F65BD05574D}"/>
              </a:ext>
            </a:extLst>
          </p:cNvPr>
          <p:cNvSpPr>
            <a:spLocks noGrp="1"/>
          </p:cNvSpPr>
          <p:nvPr>
            <p:ph type="title"/>
          </p:nvPr>
        </p:nvSpPr>
        <p:spPr>
          <a:xfrm>
            <a:off x="4086447" y="1084521"/>
            <a:ext cx="4019107" cy="1361347"/>
          </a:xfrm>
        </p:spPr>
        <p:txBody>
          <a:bodyPr anchor="b">
            <a:normAutofit/>
          </a:bodyPr>
          <a:lstStyle/>
          <a:p>
            <a:pPr algn="ctr"/>
            <a:r>
              <a:rPr lang="en-US" sz="2800" dirty="0">
                <a:solidFill>
                  <a:schemeClr val="bg1">
                    <a:alpha val="60000"/>
                  </a:schemeClr>
                </a:solidFill>
              </a:rPr>
              <a:t>What is a Brand?</a:t>
            </a:r>
          </a:p>
        </p:txBody>
      </p:sp>
      <p:pic>
        <p:nvPicPr>
          <p:cNvPr id="3076" name="Picture 4" descr="4 Things You Should Know Before You Start Using Memes on Social Media">
            <a:extLst>
              <a:ext uri="{FF2B5EF4-FFF2-40B4-BE49-F238E27FC236}">
                <a16:creationId xmlns:a16="http://schemas.microsoft.com/office/drawing/2014/main" id="{78A0B66B-F966-C0C8-AA2B-75331F07CF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6" r="-893" b="2"/>
          <a:stretch/>
        </p:blipFill>
        <p:spPr bwMode="auto">
          <a:xfrm>
            <a:off x="372979" y="685795"/>
            <a:ext cx="3838074" cy="5486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330D340-017A-EA23-29EE-A5DE3D2D38F5}"/>
              </a:ext>
            </a:extLst>
          </p:cNvPr>
          <p:cNvSpPr>
            <a:spLocks noGrp="1"/>
          </p:cNvSpPr>
          <p:nvPr>
            <p:ph idx="1"/>
          </p:nvPr>
        </p:nvSpPr>
        <p:spPr>
          <a:xfrm>
            <a:off x="4107712" y="2732739"/>
            <a:ext cx="3976577" cy="3083270"/>
          </a:xfrm>
        </p:spPr>
        <p:txBody>
          <a:bodyPr anchor="t">
            <a:normAutofit/>
          </a:bodyPr>
          <a:lstStyle/>
          <a:p>
            <a:pPr algn="ctr"/>
            <a:r>
              <a:rPr lang="en-US" sz="2000" dirty="0">
                <a:solidFill>
                  <a:schemeClr val="bg1"/>
                </a:solidFill>
              </a:rPr>
              <a:t>Brand Elements</a:t>
            </a:r>
          </a:p>
          <a:p>
            <a:pPr algn="ctr"/>
            <a:r>
              <a:rPr lang="en-US" sz="2000" dirty="0">
                <a:solidFill>
                  <a:schemeClr val="bg1"/>
                </a:solidFill>
              </a:rPr>
              <a:t>Brands versus Products</a:t>
            </a:r>
          </a:p>
        </p:txBody>
      </p:sp>
      <p:pic>
        <p:nvPicPr>
          <p:cNvPr id="3074" name="Picture 2" descr="That's the brand - Meme by Loki4225 :) Memedroid">
            <a:extLst>
              <a:ext uri="{FF2B5EF4-FFF2-40B4-BE49-F238E27FC236}">
                <a16:creationId xmlns:a16="http://schemas.microsoft.com/office/drawing/2014/main" id="{C74EA53B-2CC2-D5BB-897B-7AF8290995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22"/>
          <a:stretch/>
        </p:blipFill>
        <p:spPr bwMode="auto">
          <a:xfrm>
            <a:off x="7809886" y="685805"/>
            <a:ext cx="3701631" cy="5486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02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33D2C1-ECE6-77CB-7628-7566D563B13F}"/>
              </a:ext>
            </a:extLst>
          </p:cNvPr>
          <p:cNvSpPr>
            <a:spLocks noGrp="1"/>
          </p:cNvSpPr>
          <p:nvPr>
            <p:ph type="title"/>
          </p:nvPr>
        </p:nvSpPr>
        <p:spPr>
          <a:xfrm>
            <a:off x="640080" y="325369"/>
            <a:ext cx="4368602" cy="1956841"/>
          </a:xfrm>
        </p:spPr>
        <p:txBody>
          <a:bodyPr anchor="b">
            <a:normAutofit/>
          </a:bodyPr>
          <a:lstStyle/>
          <a:p>
            <a:r>
              <a:rPr lang="en-US" sz="5400"/>
              <a:t>Why do we create brands?</a:t>
            </a:r>
          </a:p>
        </p:txBody>
      </p:sp>
      <p:sp>
        <p:nvSpPr>
          <p:cNvPr id="410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E03910-03A5-EF9E-BCBA-2D443E12EDEF}"/>
              </a:ext>
            </a:extLst>
          </p:cNvPr>
          <p:cNvSpPr>
            <a:spLocks noGrp="1"/>
          </p:cNvSpPr>
          <p:nvPr>
            <p:ph idx="1"/>
          </p:nvPr>
        </p:nvSpPr>
        <p:spPr>
          <a:xfrm>
            <a:off x="640080" y="2872899"/>
            <a:ext cx="4243589" cy="3320668"/>
          </a:xfrm>
        </p:spPr>
        <p:txBody>
          <a:bodyPr>
            <a:normAutofit/>
          </a:bodyPr>
          <a:lstStyle/>
          <a:p>
            <a:pPr marL="0" indent="0">
              <a:buNone/>
            </a:pPr>
            <a:r>
              <a:rPr lang="en-US" sz="1900" dirty="0"/>
              <a:t>Brand Elements</a:t>
            </a:r>
          </a:p>
          <a:p>
            <a:r>
              <a:rPr lang="en-US" sz="1900" dirty="0"/>
              <a:t>The key to creating a brand:</a:t>
            </a:r>
          </a:p>
          <a:p>
            <a:pPr lvl="1"/>
            <a:r>
              <a:rPr lang="en-US" sz="1900" dirty="0"/>
              <a:t>Able to choose a name, logo, symbol, package design, or other associations with a product </a:t>
            </a:r>
          </a:p>
          <a:p>
            <a:pPr lvl="1"/>
            <a:r>
              <a:rPr lang="en-US" sz="1900" dirty="0"/>
              <a:t>Distinguishes it from other products </a:t>
            </a:r>
          </a:p>
          <a:p>
            <a:r>
              <a:rPr lang="en-US" sz="1900" dirty="0"/>
              <a:t>Components that identify and differentiate a brand are brand elements </a:t>
            </a:r>
          </a:p>
        </p:txBody>
      </p:sp>
      <p:pic>
        <p:nvPicPr>
          <p:cNvPr id="4098" name="Picture 2" descr="Name brand vs off brand - Meme by Seiko4579 :) Memedroid">
            <a:extLst>
              <a:ext uri="{FF2B5EF4-FFF2-40B4-BE49-F238E27FC236}">
                <a16:creationId xmlns:a16="http://schemas.microsoft.com/office/drawing/2014/main" id="{B9A59DC2-513D-FC20-6438-C6587586AE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3" r="1"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23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9E3D8-59C2-B728-9C3A-B009B823E1F1}"/>
              </a:ext>
            </a:extLst>
          </p:cNvPr>
          <p:cNvSpPr>
            <a:spLocks noGrp="1"/>
          </p:cNvSpPr>
          <p:nvPr>
            <p:ph type="title"/>
          </p:nvPr>
        </p:nvSpPr>
        <p:spPr/>
        <p:txBody>
          <a:bodyPr/>
          <a:lstStyle/>
          <a:p>
            <a:r>
              <a:rPr lang="en-US" dirty="0"/>
              <a:t>Brands Versus Products</a:t>
            </a:r>
          </a:p>
        </p:txBody>
      </p:sp>
      <p:sp>
        <p:nvSpPr>
          <p:cNvPr id="3" name="Content Placeholder 2">
            <a:extLst>
              <a:ext uri="{FF2B5EF4-FFF2-40B4-BE49-F238E27FC236}">
                <a16:creationId xmlns:a16="http://schemas.microsoft.com/office/drawing/2014/main" id="{2F536AE9-CF77-9603-F6B1-FCE7AB46605C}"/>
              </a:ext>
            </a:extLst>
          </p:cNvPr>
          <p:cNvSpPr>
            <a:spLocks noGrp="1"/>
          </p:cNvSpPr>
          <p:nvPr>
            <p:ph idx="1"/>
          </p:nvPr>
        </p:nvSpPr>
        <p:spPr/>
        <p:txBody>
          <a:bodyPr/>
          <a:lstStyle/>
          <a:p>
            <a:r>
              <a:rPr lang="en-US" dirty="0"/>
              <a:t>Five levels of meaning for a product </a:t>
            </a:r>
          </a:p>
          <a:p>
            <a:pPr lvl="1"/>
            <a:r>
              <a:rPr lang="en-US" dirty="0"/>
              <a:t>Core benefit level</a:t>
            </a:r>
          </a:p>
          <a:p>
            <a:pPr lvl="1"/>
            <a:r>
              <a:rPr lang="en-US" dirty="0"/>
              <a:t>Generic product level </a:t>
            </a:r>
          </a:p>
          <a:p>
            <a:pPr lvl="1"/>
            <a:r>
              <a:rPr lang="en-US" dirty="0"/>
              <a:t>Expected product level </a:t>
            </a:r>
          </a:p>
          <a:p>
            <a:pPr lvl="1"/>
            <a:r>
              <a:rPr lang="en-US" dirty="0"/>
              <a:t>Augmented product level </a:t>
            </a:r>
          </a:p>
          <a:p>
            <a:pPr lvl="1"/>
            <a:r>
              <a:rPr lang="en-US" dirty="0"/>
              <a:t>Potential product level</a:t>
            </a:r>
          </a:p>
        </p:txBody>
      </p:sp>
    </p:spTree>
    <p:extLst>
      <p:ext uri="{BB962C8B-B14F-4D97-AF65-F5344CB8AC3E}">
        <p14:creationId xmlns:p14="http://schemas.microsoft.com/office/powerpoint/2010/main" val="345791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EBB987-1FD1-0046-ED8C-E7929256DAF2}"/>
              </a:ext>
            </a:extLst>
          </p:cNvPr>
          <p:cNvSpPr>
            <a:spLocks noGrp="1"/>
          </p:cNvSpPr>
          <p:nvPr>
            <p:ph type="title"/>
          </p:nvPr>
        </p:nvSpPr>
        <p:spPr>
          <a:xfrm>
            <a:off x="838200" y="253397"/>
            <a:ext cx="10515600" cy="1273233"/>
          </a:xfrm>
        </p:spPr>
        <p:txBody>
          <a:bodyPr>
            <a:normAutofit/>
          </a:bodyPr>
          <a:lstStyle/>
          <a:p>
            <a:r>
              <a:rPr lang="en-US" sz="4000"/>
              <a:t>Brands Versus Products</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3FDEC85-BBFA-85A6-7A97-3DC860DAF39C}"/>
              </a:ext>
            </a:extLst>
          </p:cNvPr>
          <p:cNvSpPr>
            <a:spLocks noGrp="1"/>
          </p:cNvSpPr>
          <p:nvPr>
            <p:ph idx="1"/>
          </p:nvPr>
        </p:nvSpPr>
        <p:spPr>
          <a:xfrm>
            <a:off x="838200" y="2478024"/>
            <a:ext cx="10515600" cy="3694176"/>
          </a:xfrm>
        </p:spPr>
        <p:txBody>
          <a:bodyPr>
            <a:normAutofit/>
          </a:bodyPr>
          <a:lstStyle/>
          <a:p>
            <a:r>
              <a:rPr lang="en-US" sz="2200" dirty="0"/>
              <a:t>A product is anything we can offer to a market for attention, acquisition, use, or consumption that might satisfy a need or want:</a:t>
            </a:r>
          </a:p>
          <a:p>
            <a:pPr lvl="1"/>
            <a:r>
              <a:rPr lang="en-US" sz="2200" dirty="0"/>
              <a:t>Physical goods like cereal, tennis racquet, or car </a:t>
            </a:r>
          </a:p>
          <a:p>
            <a:pPr lvl="1"/>
            <a:r>
              <a:rPr lang="en-US" sz="2200" dirty="0"/>
              <a:t>A person (e.g., athletes)</a:t>
            </a:r>
          </a:p>
          <a:p>
            <a:pPr lvl="1"/>
            <a:r>
              <a:rPr lang="en-US" sz="2200" dirty="0"/>
              <a:t>A place (e.g., city or country)</a:t>
            </a:r>
          </a:p>
          <a:p>
            <a:pPr lvl="1"/>
            <a:r>
              <a:rPr lang="en-US" sz="2200" dirty="0"/>
              <a:t>An idea or a social cause</a:t>
            </a:r>
          </a:p>
          <a:p>
            <a:r>
              <a:rPr lang="en-US" sz="2200" dirty="0"/>
              <a:t>A brand is more than a product since it can have dimensions that differentiate it from other products</a:t>
            </a:r>
          </a:p>
        </p:txBody>
      </p:sp>
    </p:spTree>
    <p:extLst>
      <p:ext uri="{BB962C8B-B14F-4D97-AF65-F5344CB8AC3E}">
        <p14:creationId xmlns:p14="http://schemas.microsoft.com/office/powerpoint/2010/main" val="193015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CE8AE-13E8-C94A-982A-B436214D30FD}"/>
              </a:ext>
            </a:extLst>
          </p:cNvPr>
          <p:cNvSpPr>
            <a:spLocks noGrp="1"/>
          </p:cNvSpPr>
          <p:nvPr>
            <p:ph type="title"/>
          </p:nvPr>
        </p:nvSpPr>
        <p:spPr/>
        <p:txBody>
          <a:bodyPr/>
          <a:lstStyle/>
          <a:p>
            <a:r>
              <a:rPr lang="en-US" dirty="0"/>
              <a:t>Brands Versus Products</a:t>
            </a:r>
          </a:p>
        </p:txBody>
      </p:sp>
      <p:sp>
        <p:nvSpPr>
          <p:cNvPr id="3" name="Content Placeholder 2">
            <a:extLst>
              <a:ext uri="{FF2B5EF4-FFF2-40B4-BE49-F238E27FC236}">
                <a16:creationId xmlns:a16="http://schemas.microsoft.com/office/drawing/2014/main" id="{E38F35DB-5B1F-EEAB-30B5-E3CC61E60643}"/>
              </a:ext>
            </a:extLst>
          </p:cNvPr>
          <p:cNvSpPr>
            <a:spLocks noGrp="1"/>
          </p:cNvSpPr>
          <p:nvPr>
            <p:ph idx="1"/>
          </p:nvPr>
        </p:nvSpPr>
        <p:spPr/>
        <p:txBody>
          <a:bodyPr/>
          <a:lstStyle/>
          <a:p>
            <a:r>
              <a:rPr lang="en-US" dirty="0"/>
              <a:t>Differences between a product and a brand may be </a:t>
            </a:r>
          </a:p>
          <a:p>
            <a:pPr lvl="1"/>
            <a:r>
              <a:rPr lang="en-US" dirty="0"/>
              <a:t>Rational and tangible: </a:t>
            </a:r>
          </a:p>
          <a:p>
            <a:pPr lvl="2"/>
            <a:r>
              <a:rPr lang="en-US" dirty="0"/>
              <a:t>Related to product performance of the brand </a:t>
            </a:r>
          </a:p>
          <a:p>
            <a:pPr lvl="1"/>
            <a:r>
              <a:rPr lang="en-US" dirty="0"/>
              <a:t>Or may be more symbolic, emotional, and intangible: </a:t>
            </a:r>
          </a:p>
          <a:p>
            <a:pPr lvl="2"/>
            <a:r>
              <a:rPr lang="en-US" dirty="0"/>
              <a:t>Related to what the brand represents </a:t>
            </a:r>
          </a:p>
        </p:txBody>
      </p:sp>
    </p:spTree>
    <p:extLst>
      <p:ext uri="{BB962C8B-B14F-4D97-AF65-F5344CB8AC3E}">
        <p14:creationId xmlns:p14="http://schemas.microsoft.com/office/powerpoint/2010/main" val="3446950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DF1A2-3A08-CEBA-128E-76E207A604ED}"/>
              </a:ext>
            </a:extLst>
          </p:cNvPr>
          <p:cNvSpPr>
            <a:spLocks noGrp="1"/>
          </p:cNvSpPr>
          <p:nvPr>
            <p:ph type="title"/>
          </p:nvPr>
        </p:nvSpPr>
        <p:spPr/>
        <p:txBody>
          <a:bodyPr/>
          <a:lstStyle/>
          <a:p>
            <a:r>
              <a:rPr lang="en-US" dirty="0"/>
              <a:t>Figure 1-2: Ten Firms Rated Highly in Innovation</a:t>
            </a:r>
          </a:p>
        </p:txBody>
      </p:sp>
      <p:pic>
        <p:nvPicPr>
          <p:cNvPr id="5" name="Picture 4">
            <a:extLst>
              <a:ext uri="{FF2B5EF4-FFF2-40B4-BE49-F238E27FC236}">
                <a16:creationId xmlns:a16="http://schemas.microsoft.com/office/drawing/2014/main" id="{318FD0E8-71AE-295D-B995-66BD18A71201}"/>
              </a:ext>
            </a:extLst>
          </p:cNvPr>
          <p:cNvPicPr>
            <a:picLocks noChangeAspect="1"/>
          </p:cNvPicPr>
          <p:nvPr/>
        </p:nvPicPr>
        <p:blipFill>
          <a:blip r:embed="rId2"/>
          <a:stretch>
            <a:fillRect/>
          </a:stretch>
        </p:blipFill>
        <p:spPr>
          <a:xfrm>
            <a:off x="1310280" y="1595435"/>
            <a:ext cx="8291279" cy="4444369"/>
          </a:xfrm>
          <a:prstGeom prst="rect">
            <a:avLst/>
          </a:prstGeom>
        </p:spPr>
      </p:pic>
      <p:sp>
        <p:nvSpPr>
          <p:cNvPr id="6" name="TextBox 5">
            <a:extLst>
              <a:ext uri="{FF2B5EF4-FFF2-40B4-BE49-F238E27FC236}">
                <a16:creationId xmlns:a16="http://schemas.microsoft.com/office/drawing/2014/main" id="{DA694C1B-0F60-5486-AC0C-0D5220C13579}"/>
              </a:ext>
            </a:extLst>
          </p:cNvPr>
          <p:cNvSpPr txBox="1"/>
          <p:nvPr/>
        </p:nvSpPr>
        <p:spPr>
          <a:xfrm>
            <a:off x="1310280" y="5994719"/>
            <a:ext cx="7772759" cy="646331"/>
          </a:xfrm>
          <a:prstGeom prst="rect">
            <a:avLst/>
          </a:prstGeom>
          <a:noFill/>
        </p:spPr>
        <p:txBody>
          <a:bodyPr wrap="square" rtlCol="0">
            <a:spAutoFit/>
          </a:bodyPr>
          <a:lstStyle/>
          <a:p>
            <a:r>
              <a:rPr lang="en-US" sz="1800" b="1" dirty="0"/>
              <a:t>Source:</a:t>
            </a:r>
            <a:r>
              <a:rPr lang="en-US" sz="1800" i="1" dirty="0"/>
              <a:t> </a:t>
            </a:r>
            <a:r>
              <a:rPr lang="en-US" sz="1800" dirty="0"/>
              <a:t>Based on Fast Company’s </a:t>
            </a:r>
            <a:r>
              <a:rPr lang="en-IN" sz="1800" dirty="0"/>
              <a:t>2018 List of Most Innovative Companies.</a:t>
            </a:r>
          </a:p>
          <a:p>
            <a:endParaRPr lang="en-US" dirty="0"/>
          </a:p>
        </p:txBody>
      </p:sp>
    </p:spTree>
    <p:extLst>
      <p:ext uri="{BB962C8B-B14F-4D97-AF65-F5344CB8AC3E}">
        <p14:creationId xmlns:p14="http://schemas.microsoft.com/office/powerpoint/2010/main" val="2851491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09D8F1-FD6D-B170-2548-264C4C89E4A2}"/>
              </a:ext>
            </a:extLst>
          </p:cNvPr>
          <p:cNvSpPr>
            <a:spLocks noGrp="1"/>
          </p:cNvSpPr>
          <p:nvPr>
            <p:ph type="title"/>
          </p:nvPr>
        </p:nvSpPr>
        <p:spPr>
          <a:xfrm>
            <a:off x="1051560" y="586822"/>
            <a:ext cx="3657600" cy="1645920"/>
          </a:xfrm>
        </p:spPr>
        <p:txBody>
          <a:bodyPr>
            <a:normAutofit/>
          </a:bodyPr>
          <a:lstStyle/>
          <a:p>
            <a:r>
              <a:rPr lang="en-US" sz="3200"/>
              <a:t>Brands Versus Firms</a:t>
            </a:r>
          </a:p>
        </p:txBody>
      </p:sp>
      <p:sp>
        <p:nvSpPr>
          <p:cNvPr id="17" name="Rectangle 1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996CBC5-BBDD-B3F1-AD9F-0088842488A1}"/>
              </a:ext>
            </a:extLst>
          </p:cNvPr>
          <p:cNvSpPr>
            <a:spLocks noGrp="1"/>
          </p:cNvSpPr>
          <p:nvPr>
            <p:ph idx="1"/>
          </p:nvPr>
        </p:nvSpPr>
        <p:spPr>
          <a:xfrm>
            <a:off x="5250106" y="586822"/>
            <a:ext cx="6106742" cy="1645920"/>
          </a:xfrm>
        </p:spPr>
        <p:txBody>
          <a:bodyPr anchor="ctr">
            <a:normAutofit/>
          </a:bodyPr>
          <a:lstStyle/>
          <a:p>
            <a:r>
              <a:rPr lang="en-US" sz="1800" dirty="0"/>
              <a:t>Brand &lt; Firm (a firm with multiple brands) – House of Brands</a:t>
            </a:r>
          </a:p>
          <a:p>
            <a:r>
              <a:rPr lang="en-US" sz="1800" dirty="0"/>
              <a:t>Brand = Firm (a firm that is synonymous with a brand) – Branded House</a:t>
            </a:r>
          </a:p>
        </p:txBody>
      </p:sp>
      <p:grpSp>
        <p:nvGrpSpPr>
          <p:cNvPr id="12" name="Group 11">
            <a:extLst>
              <a:ext uri="{FF2B5EF4-FFF2-40B4-BE49-F238E27FC236}">
                <a16:creationId xmlns:a16="http://schemas.microsoft.com/office/drawing/2014/main" id="{048852C3-7398-E22E-FB05-F6F76F7572AB}"/>
              </a:ext>
            </a:extLst>
          </p:cNvPr>
          <p:cNvGrpSpPr/>
          <p:nvPr/>
        </p:nvGrpSpPr>
        <p:grpSpPr>
          <a:xfrm>
            <a:off x="557783" y="2881691"/>
            <a:ext cx="5481509" cy="3771357"/>
            <a:chOff x="557783" y="2881691"/>
            <a:chExt cx="5481509" cy="3771357"/>
          </a:xfrm>
        </p:grpSpPr>
        <p:pic>
          <p:nvPicPr>
            <p:cNvPr id="8" name="Picture 7" descr="Logo, company name&#10;&#10;Description automatically generated">
              <a:extLst>
                <a:ext uri="{FF2B5EF4-FFF2-40B4-BE49-F238E27FC236}">
                  <a16:creationId xmlns:a16="http://schemas.microsoft.com/office/drawing/2014/main" id="{5D13E8AA-BE37-88C3-61B1-AAF36176F0B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7783" y="2881691"/>
              <a:ext cx="5481509" cy="3179275"/>
            </a:xfrm>
            <a:prstGeom prst="rect">
              <a:avLst/>
            </a:prstGeom>
          </p:spPr>
        </p:pic>
        <p:sp>
          <p:nvSpPr>
            <p:cNvPr id="11" name="TextBox 10">
              <a:extLst>
                <a:ext uri="{FF2B5EF4-FFF2-40B4-BE49-F238E27FC236}">
                  <a16:creationId xmlns:a16="http://schemas.microsoft.com/office/drawing/2014/main" id="{48CAA3F7-3AA5-205E-9F7E-98F5F199F0DA}"/>
                </a:ext>
              </a:extLst>
            </p:cNvPr>
            <p:cNvSpPr txBox="1"/>
            <p:nvPr/>
          </p:nvSpPr>
          <p:spPr>
            <a:xfrm>
              <a:off x="1450428" y="6271178"/>
              <a:ext cx="3026979" cy="381870"/>
            </a:xfrm>
            <a:prstGeom prst="rect">
              <a:avLst/>
            </a:prstGeom>
            <a:noFill/>
          </p:spPr>
          <p:txBody>
            <a:bodyPr wrap="square" rtlCol="0">
              <a:spAutoFit/>
            </a:bodyPr>
            <a:lstStyle/>
            <a:p>
              <a:r>
                <a:rPr lang="en-US" dirty="0"/>
                <a:t>Virgin</a:t>
              </a:r>
            </a:p>
          </p:txBody>
        </p:sp>
      </p:grpSp>
      <p:grpSp>
        <p:nvGrpSpPr>
          <p:cNvPr id="14" name="Group 13">
            <a:extLst>
              <a:ext uri="{FF2B5EF4-FFF2-40B4-BE49-F238E27FC236}">
                <a16:creationId xmlns:a16="http://schemas.microsoft.com/office/drawing/2014/main" id="{1ADF3E28-7622-F759-8037-2F99B48B23D3}"/>
              </a:ext>
            </a:extLst>
          </p:cNvPr>
          <p:cNvGrpSpPr/>
          <p:nvPr/>
        </p:nvGrpSpPr>
        <p:grpSpPr>
          <a:xfrm>
            <a:off x="6198781" y="2980097"/>
            <a:ext cx="5523082" cy="3621118"/>
            <a:chOff x="6198781" y="2980097"/>
            <a:chExt cx="5523082" cy="3621118"/>
          </a:xfrm>
        </p:grpSpPr>
        <p:pic>
          <p:nvPicPr>
            <p:cNvPr id="5" name="Picture 4" descr="Logo, company name&#10;&#10;Description automatically generated">
              <a:extLst>
                <a:ext uri="{FF2B5EF4-FFF2-40B4-BE49-F238E27FC236}">
                  <a16:creationId xmlns:a16="http://schemas.microsoft.com/office/drawing/2014/main" id="{58394050-D6E3-A8F6-1723-7B3D8EF8065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198781" y="2980097"/>
              <a:ext cx="5523082" cy="2982463"/>
            </a:xfrm>
            <a:prstGeom prst="rect">
              <a:avLst/>
            </a:prstGeom>
          </p:spPr>
        </p:pic>
        <p:sp>
          <p:nvSpPr>
            <p:cNvPr id="6" name="TextBox 5">
              <a:extLst>
                <a:ext uri="{FF2B5EF4-FFF2-40B4-BE49-F238E27FC236}">
                  <a16:creationId xmlns:a16="http://schemas.microsoft.com/office/drawing/2014/main" id="{E0A5A3A5-61BB-0670-B80C-AE48DF64BF85}"/>
                </a:ext>
              </a:extLst>
            </p:cNvPr>
            <p:cNvSpPr txBox="1"/>
            <p:nvPr/>
          </p:nvSpPr>
          <p:spPr>
            <a:xfrm>
              <a:off x="9535047" y="5762505"/>
              <a:ext cx="2186816"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6" tooltip="http://researchleap.com/building-marketing-capabilities-as-a-way-to-form-a-better-global-marketing-strategy/image-4/">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7" tooltip="https://creativecommons.org/licenses/by/3.0/">
                    <a:extLst>
                      <a:ext uri="{A12FA001-AC4F-418D-AE19-62706E023703}">
                        <ahyp:hlinkClr xmlns:ahyp="http://schemas.microsoft.com/office/drawing/2018/hyperlinkcolor" val="tx"/>
                      </a:ext>
                    </a:extLst>
                  </a:hlinkClick>
                </a:rPr>
                <a:t>CC BY</a:t>
              </a:r>
              <a:endParaRPr lang="en-US" sz="700" dirty="0">
                <a:solidFill>
                  <a:srgbClr val="FFFFFF"/>
                </a:solidFill>
              </a:endParaRPr>
            </a:p>
          </p:txBody>
        </p:sp>
        <p:sp>
          <p:nvSpPr>
            <p:cNvPr id="16" name="TextBox 15">
              <a:extLst>
                <a:ext uri="{FF2B5EF4-FFF2-40B4-BE49-F238E27FC236}">
                  <a16:creationId xmlns:a16="http://schemas.microsoft.com/office/drawing/2014/main" id="{A7909556-B2D3-23EC-8081-40D21D47A5C7}"/>
                </a:ext>
              </a:extLst>
            </p:cNvPr>
            <p:cNvSpPr txBox="1"/>
            <p:nvPr/>
          </p:nvSpPr>
          <p:spPr>
            <a:xfrm>
              <a:off x="7877504" y="6219345"/>
              <a:ext cx="3026979" cy="381870"/>
            </a:xfrm>
            <a:prstGeom prst="rect">
              <a:avLst/>
            </a:prstGeom>
            <a:noFill/>
          </p:spPr>
          <p:txBody>
            <a:bodyPr wrap="square" rtlCol="0">
              <a:spAutoFit/>
            </a:bodyPr>
            <a:lstStyle/>
            <a:p>
              <a:r>
                <a:rPr lang="en-US" dirty="0"/>
                <a:t>P&amp;G</a:t>
              </a:r>
            </a:p>
          </p:txBody>
        </p:sp>
      </p:grpSp>
    </p:spTree>
    <p:extLst>
      <p:ext uri="{BB962C8B-B14F-4D97-AF65-F5344CB8AC3E}">
        <p14:creationId xmlns:p14="http://schemas.microsoft.com/office/powerpoint/2010/main" val="423101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57E427-3ECE-5944-56EA-6C977337D154}"/>
              </a:ext>
            </a:extLst>
          </p:cNvPr>
          <p:cNvSpPr>
            <a:spLocks noGrp="1"/>
          </p:cNvSpPr>
          <p:nvPr>
            <p:ph type="title"/>
          </p:nvPr>
        </p:nvSpPr>
        <p:spPr>
          <a:xfrm>
            <a:off x="621792" y="1161288"/>
            <a:ext cx="3602736" cy="4526280"/>
          </a:xfrm>
        </p:spPr>
        <p:txBody>
          <a:bodyPr>
            <a:normAutofit/>
          </a:bodyPr>
          <a:lstStyle/>
          <a:p>
            <a:r>
              <a:rPr lang="en-US" sz="4000"/>
              <a:t>Why Do Brands Matter?</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6034A3E-22E2-0C2C-038A-3BC05CB0F737}"/>
              </a:ext>
            </a:extLst>
          </p:cNvPr>
          <p:cNvSpPr>
            <a:spLocks noGrp="1"/>
          </p:cNvSpPr>
          <p:nvPr>
            <p:ph idx="1"/>
          </p:nvPr>
        </p:nvSpPr>
        <p:spPr>
          <a:xfrm>
            <a:off x="5434149" y="932688"/>
            <a:ext cx="5916603" cy="4992624"/>
          </a:xfrm>
        </p:spPr>
        <p:txBody>
          <a:bodyPr anchor="ctr">
            <a:normAutofit/>
          </a:bodyPr>
          <a:lstStyle/>
          <a:p>
            <a:r>
              <a:rPr lang="en-US" sz="2000" dirty="0"/>
              <a:t>Consumers </a:t>
            </a:r>
          </a:p>
          <a:p>
            <a:r>
              <a:rPr lang="en-US" sz="2000" dirty="0"/>
              <a:t>Firms</a:t>
            </a:r>
          </a:p>
          <a:p>
            <a:r>
              <a:rPr lang="en-US" sz="2000" dirty="0"/>
              <a:t>Retailers and Distributors</a:t>
            </a:r>
          </a:p>
        </p:txBody>
      </p:sp>
    </p:spTree>
    <p:extLst>
      <p:ext uri="{BB962C8B-B14F-4D97-AF65-F5344CB8AC3E}">
        <p14:creationId xmlns:p14="http://schemas.microsoft.com/office/powerpoint/2010/main" val="65297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D3C0E6-09AE-C61B-1865-F3E5A7D3B260}"/>
              </a:ext>
            </a:extLst>
          </p:cNvPr>
          <p:cNvSpPr>
            <a:spLocks noGrp="1"/>
          </p:cNvSpPr>
          <p:nvPr>
            <p:ph type="title"/>
          </p:nvPr>
        </p:nvSpPr>
        <p:spPr>
          <a:xfrm>
            <a:off x="621792" y="1161288"/>
            <a:ext cx="3602736" cy="4526280"/>
          </a:xfrm>
        </p:spPr>
        <p:txBody>
          <a:bodyPr>
            <a:normAutofit/>
          </a:bodyPr>
          <a:lstStyle/>
          <a:p>
            <a:r>
              <a:rPr lang="en-US" sz="4000"/>
              <a:t>Consumers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7F03BBC-3274-C0BA-C384-7EEB85880D9C}"/>
              </a:ext>
            </a:extLst>
          </p:cNvPr>
          <p:cNvSpPr>
            <a:spLocks noGrp="1"/>
          </p:cNvSpPr>
          <p:nvPr>
            <p:ph idx="1"/>
          </p:nvPr>
        </p:nvSpPr>
        <p:spPr>
          <a:xfrm>
            <a:off x="5434149" y="932688"/>
            <a:ext cx="5916603" cy="4992624"/>
          </a:xfrm>
        </p:spPr>
        <p:txBody>
          <a:bodyPr anchor="ctr">
            <a:normAutofit/>
          </a:bodyPr>
          <a:lstStyle/>
          <a:p>
            <a:r>
              <a:rPr lang="en-US" sz="2000" dirty="0"/>
              <a:t>Functions provided by brands to consumers: </a:t>
            </a:r>
          </a:p>
          <a:p>
            <a:pPr lvl="1"/>
            <a:r>
              <a:rPr lang="en-US" sz="2000" dirty="0"/>
              <a:t>Identify the source or maker of the product </a:t>
            </a:r>
          </a:p>
          <a:p>
            <a:pPr lvl="1"/>
            <a:r>
              <a:rPr lang="en-US" sz="2000" dirty="0"/>
              <a:t>Simplify product decisions </a:t>
            </a:r>
          </a:p>
          <a:p>
            <a:pPr lvl="1"/>
            <a:r>
              <a:rPr lang="en-US" sz="2000" dirty="0"/>
              <a:t>Lower the search costs for products internally and externally </a:t>
            </a:r>
          </a:p>
          <a:p>
            <a:pPr lvl="1"/>
            <a:r>
              <a:rPr lang="en-US" sz="2000" dirty="0"/>
              <a:t>Helps set reasonable expectations about what consumers may not know about the brand </a:t>
            </a:r>
          </a:p>
          <a:p>
            <a:pPr lvl="1"/>
            <a:r>
              <a:rPr lang="en-US" sz="2000" dirty="0"/>
              <a:t>Risk reducer</a:t>
            </a:r>
          </a:p>
          <a:p>
            <a:pPr lvl="1"/>
            <a:r>
              <a:rPr lang="en-US" sz="2000" dirty="0"/>
              <a:t>Promise, bond, or pact with product maker </a:t>
            </a:r>
          </a:p>
          <a:p>
            <a:pPr lvl="1"/>
            <a:r>
              <a:rPr lang="en-US" sz="2000" dirty="0"/>
              <a:t>Symbolic device </a:t>
            </a:r>
          </a:p>
          <a:p>
            <a:pPr lvl="1"/>
            <a:r>
              <a:rPr lang="en-US" sz="2000" dirty="0"/>
              <a:t>Signal of quality </a:t>
            </a:r>
          </a:p>
        </p:txBody>
      </p:sp>
    </p:spTree>
    <p:extLst>
      <p:ext uri="{BB962C8B-B14F-4D97-AF65-F5344CB8AC3E}">
        <p14:creationId xmlns:p14="http://schemas.microsoft.com/office/powerpoint/2010/main" val="172422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16E83D-3546-277E-CC82-4F27D1238D82}"/>
              </a:ext>
            </a:extLst>
          </p:cNvPr>
          <p:cNvSpPr>
            <a:spLocks noGrp="1"/>
          </p:cNvSpPr>
          <p:nvPr>
            <p:ph type="title"/>
          </p:nvPr>
        </p:nvSpPr>
        <p:spPr>
          <a:xfrm>
            <a:off x="621792" y="1161288"/>
            <a:ext cx="3602736" cy="4526280"/>
          </a:xfrm>
        </p:spPr>
        <p:txBody>
          <a:bodyPr>
            <a:normAutofit/>
          </a:bodyPr>
          <a:lstStyle/>
          <a:p>
            <a:r>
              <a:rPr lang="en-US" sz="4000"/>
              <a:t>Consumers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9D276C3-ABD3-678E-3C18-5B65D9FD6AE2}"/>
              </a:ext>
            </a:extLst>
          </p:cNvPr>
          <p:cNvSpPr>
            <a:spLocks noGrp="1"/>
          </p:cNvSpPr>
          <p:nvPr>
            <p:ph idx="1"/>
          </p:nvPr>
        </p:nvSpPr>
        <p:spPr>
          <a:xfrm>
            <a:off x="5434149" y="932688"/>
            <a:ext cx="5916603" cy="4992624"/>
          </a:xfrm>
        </p:spPr>
        <p:txBody>
          <a:bodyPr anchor="ctr">
            <a:normAutofit/>
          </a:bodyPr>
          <a:lstStyle/>
          <a:p>
            <a:r>
              <a:rPr lang="en-US" sz="2000"/>
              <a:t>Brand can signal product characteristics and attributes: </a:t>
            </a:r>
          </a:p>
          <a:p>
            <a:pPr lvl="1"/>
            <a:r>
              <a:rPr lang="en-US" sz="2000"/>
              <a:t>On the basis of attributes products can be classified as </a:t>
            </a:r>
          </a:p>
          <a:p>
            <a:pPr lvl="2"/>
            <a:r>
              <a:rPr lang="en-US" dirty="0"/>
              <a:t>Search goods </a:t>
            </a:r>
          </a:p>
          <a:p>
            <a:pPr lvl="2"/>
            <a:r>
              <a:rPr lang="en-US" dirty="0"/>
              <a:t>Experience goods </a:t>
            </a:r>
          </a:p>
          <a:p>
            <a:pPr lvl="2"/>
            <a:r>
              <a:rPr lang="en-US" dirty="0"/>
              <a:t>Credence goods</a:t>
            </a:r>
          </a:p>
        </p:txBody>
      </p:sp>
    </p:spTree>
    <p:extLst>
      <p:ext uri="{BB962C8B-B14F-4D97-AF65-F5344CB8AC3E}">
        <p14:creationId xmlns:p14="http://schemas.microsoft.com/office/powerpoint/2010/main" val="2345526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1" name="Rectangle 105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53" name="Freeform: Shape 105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5" name="Freeform: Shape 105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5F979F-2602-6C43-6D80-5BCCDC2B2308}"/>
              </a:ext>
            </a:extLst>
          </p:cNvPr>
          <p:cNvSpPr>
            <a:spLocks noGrp="1"/>
          </p:cNvSpPr>
          <p:nvPr>
            <p:ph type="ctrTitle"/>
          </p:nvPr>
        </p:nvSpPr>
        <p:spPr>
          <a:xfrm>
            <a:off x="477981" y="1122363"/>
            <a:ext cx="4023360" cy="3204134"/>
          </a:xfrm>
          <a:prstGeom prst="ellipse">
            <a:avLst/>
          </a:prstGeom>
        </p:spPr>
        <p:txBody>
          <a:bodyPr vert="horz" lIns="91440" tIns="45720" rIns="91440" bIns="45720" rtlCol="0" anchor="b">
            <a:normAutofit/>
          </a:bodyPr>
          <a:lstStyle/>
          <a:p>
            <a:pPr algn="l"/>
            <a:r>
              <a:rPr lang="en-US" sz="3700" kern="1200">
                <a:latin typeface="+mj-lt"/>
                <a:ea typeface="+mj-ea"/>
                <a:cs typeface="+mj-cs"/>
              </a:rPr>
              <a:t>Course Overview</a:t>
            </a:r>
            <a:br>
              <a:rPr lang="en-US" sz="3700" kern="1200">
                <a:latin typeface="+mj-lt"/>
                <a:ea typeface="+mj-ea"/>
                <a:cs typeface="+mj-cs"/>
              </a:rPr>
            </a:br>
            <a:r>
              <a:rPr lang="en-US" sz="3700" kern="1200">
                <a:latin typeface="+mj-lt"/>
                <a:ea typeface="+mj-ea"/>
                <a:cs typeface="+mj-cs"/>
              </a:rPr>
              <a:t>BUSMKT 1481</a:t>
            </a:r>
          </a:p>
        </p:txBody>
      </p:sp>
      <p:sp>
        <p:nvSpPr>
          <p:cNvPr id="1057" name="Rectangle 10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9" name="Rectangle 10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Using Web Graphic Memes in Online Course Development">
            <a:extLst>
              <a:ext uri="{FF2B5EF4-FFF2-40B4-BE49-F238E27FC236}">
                <a16:creationId xmlns:a16="http://schemas.microsoft.com/office/drawing/2014/main" id="{E275AF57-9D4E-A9D2-C223-E9106E779B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4356" y="1424070"/>
            <a:ext cx="6408836" cy="3858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298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BCFD45-01C3-EABB-A11B-2BEFB8F82185}"/>
              </a:ext>
            </a:extLst>
          </p:cNvPr>
          <p:cNvSpPr>
            <a:spLocks noGrp="1"/>
          </p:cNvSpPr>
          <p:nvPr>
            <p:ph type="title"/>
          </p:nvPr>
        </p:nvSpPr>
        <p:spPr>
          <a:xfrm>
            <a:off x="621792" y="1161288"/>
            <a:ext cx="3602736" cy="4526280"/>
          </a:xfrm>
        </p:spPr>
        <p:txBody>
          <a:bodyPr>
            <a:normAutofit/>
          </a:bodyPr>
          <a:lstStyle/>
          <a:p>
            <a:r>
              <a:rPr lang="en-US" sz="4000"/>
              <a:t>Consumers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99B966A-1BD9-15E5-C202-7756BBC6B599}"/>
              </a:ext>
            </a:extLst>
          </p:cNvPr>
          <p:cNvSpPr>
            <a:spLocks noGrp="1"/>
          </p:cNvSpPr>
          <p:nvPr>
            <p:ph idx="1"/>
          </p:nvPr>
        </p:nvSpPr>
        <p:spPr>
          <a:xfrm>
            <a:off x="5434149" y="932688"/>
            <a:ext cx="5916603" cy="4992624"/>
          </a:xfrm>
        </p:spPr>
        <p:txBody>
          <a:bodyPr anchor="ctr">
            <a:normAutofit/>
          </a:bodyPr>
          <a:lstStyle/>
          <a:p>
            <a:r>
              <a:rPr lang="en-US" sz="2000" dirty="0"/>
              <a:t>Brands can reduce risks in product decision: </a:t>
            </a:r>
          </a:p>
          <a:p>
            <a:pPr lvl="1"/>
            <a:r>
              <a:rPr lang="en-US" sz="2000" dirty="0"/>
              <a:t>These risk can be categorized as </a:t>
            </a:r>
          </a:p>
          <a:p>
            <a:pPr lvl="2"/>
            <a:r>
              <a:rPr lang="en-US" dirty="0"/>
              <a:t>Functional, physical, financial, social, psychological, and time </a:t>
            </a:r>
          </a:p>
        </p:txBody>
      </p:sp>
    </p:spTree>
    <p:extLst>
      <p:ext uri="{BB962C8B-B14F-4D97-AF65-F5344CB8AC3E}">
        <p14:creationId xmlns:p14="http://schemas.microsoft.com/office/powerpoint/2010/main" val="203522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6D1031-1E3E-58B4-2FDA-962E7E08A801}"/>
              </a:ext>
            </a:extLst>
          </p:cNvPr>
          <p:cNvSpPr>
            <a:spLocks noGrp="1"/>
          </p:cNvSpPr>
          <p:nvPr>
            <p:ph type="title"/>
          </p:nvPr>
        </p:nvSpPr>
        <p:spPr>
          <a:xfrm>
            <a:off x="621792" y="1161288"/>
            <a:ext cx="3602736" cy="4526280"/>
          </a:xfrm>
        </p:spPr>
        <p:txBody>
          <a:bodyPr>
            <a:normAutofit/>
          </a:bodyPr>
          <a:lstStyle/>
          <a:p>
            <a:r>
              <a:rPr lang="en-US" sz="4000"/>
              <a:t>Firms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C4F31A5-0C53-9971-0A86-11F290676393}"/>
              </a:ext>
            </a:extLst>
          </p:cNvPr>
          <p:cNvSpPr>
            <a:spLocks noGrp="1"/>
          </p:cNvSpPr>
          <p:nvPr>
            <p:ph idx="1"/>
          </p:nvPr>
        </p:nvSpPr>
        <p:spPr>
          <a:xfrm>
            <a:off x="5434149" y="932688"/>
            <a:ext cx="5916603" cy="4992624"/>
          </a:xfrm>
        </p:spPr>
        <p:txBody>
          <a:bodyPr anchor="ctr">
            <a:normAutofit/>
          </a:bodyPr>
          <a:lstStyle/>
          <a:p>
            <a:r>
              <a:rPr lang="en-US" sz="2000" dirty="0"/>
              <a:t>Brands provide valuable functions to a firm:</a:t>
            </a:r>
          </a:p>
          <a:p>
            <a:pPr lvl="1"/>
            <a:r>
              <a:rPr lang="en-US" sz="2000" dirty="0"/>
              <a:t>Simplify product handling and tracing </a:t>
            </a:r>
          </a:p>
          <a:p>
            <a:pPr lvl="1"/>
            <a:r>
              <a:rPr lang="en-US" sz="2000" dirty="0"/>
              <a:t>Help organize inventory and account records </a:t>
            </a:r>
          </a:p>
          <a:p>
            <a:pPr lvl="1"/>
            <a:r>
              <a:rPr lang="en-US" sz="2000" dirty="0"/>
              <a:t>Offer the firm legal protection for unique features or aspects of the product </a:t>
            </a:r>
          </a:p>
          <a:p>
            <a:pPr lvl="1"/>
            <a:r>
              <a:rPr lang="en-US" sz="2000" dirty="0"/>
              <a:t>Provide predictability and security of demand for the firm and creates barriers of entry for competitors </a:t>
            </a:r>
          </a:p>
          <a:p>
            <a:pPr lvl="1"/>
            <a:r>
              <a:rPr lang="en-US" sz="2000" dirty="0"/>
              <a:t>Provide a powerful means to secure a competitive advantage </a:t>
            </a:r>
          </a:p>
          <a:p>
            <a:pPr lvl="1"/>
            <a:r>
              <a:rPr lang="en-US" sz="2000" dirty="0"/>
              <a:t>Means of endowing products with unique associations </a:t>
            </a:r>
          </a:p>
          <a:p>
            <a:pPr lvl="1"/>
            <a:r>
              <a:rPr lang="en-US" sz="2000" dirty="0"/>
              <a:t>Source of competitive advantage </a:t>
            </a:r>
          </a:p>
          <a:p>
            <a:pPr lvl="1"/>
            <a:r>
              <a:rPr lang="en-US" sz="2000" dirty="0"/>
              <a:t>Source of financial returns</a:t>
            </a:r>
          </a:p>
        </p:txBody>
      </p:sp>
    </p:spTree>
    <p:extLst>
      <p:ext uri="{BB962C8B-B14F-4D97-AF65-F5344CB8AC3E}">
        <p14:creationId xmlns:p14="http://schemas.microsoft.com/office/powerpoint/2010/main" val="2222933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B94B2B-6FAF-764C-403D-5C68725C8A70}"/>
              </a:ext>
            </a:extLst>
          </p:cNvPr>
          <p:cNvSpPr>
            <a:spLocks noGrp="1"/>
          </p:cNvSpPr>
          <p:nvPr>
            <p:ph type="title"/>
          </p:nvPr>
        </p:nvSpPr>
        <p:spPr>
          <a:xfrm>
            <a:off x="621792" y="1161288"/>
            <a:ext cx="3602736" cy="4526280"/>
          </a:xfrm>
        </p:spPr>
        <p:txBody>
          <a:bodyPr>
            <a:normAutofit/>
          </a:bodyPr>
          <a:lstStyle/>
          <a:p>
            <a:r>
              <a:rPr lang="en-US" sz="4000"/>
              <a:t>Retailers and Distributors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F12A9A8-8DF4-4B11-CF39-85370A9B7369}"/>
              </a:ext>
            </a:extLst>
          </p:cNvPr>
          <p:cNvSpPr>
            <a:spLocks noGrp="1"/>
          </p:cNvSpPr>
          <p:nvPr>
            <p:ph idx="1"/>
          </p:nvPr>
        </p:nvSpPr>
        <p:spPr>
          <a:xfrm>
            <a:off x="5434149" y="932688"/>
            <a:ext cx="5916603" cy="4992624"/>
          </a:xfrm>
        </p:spPr>
        <p:txBody>
          <a:bodyPr anchor="ctr">
            <a:normAutofit/>
          </a:bodyPr>
          <a:lstStyle/>
          <a:p>
            <a:r>
              <a:rPr lang="en-US" sz="2000" dirty="0"/>
              <a:t>Can generate consumer interest, patronage, and loyalty </a:t>
            </a:r>
          </a:p>
          <a:p>
            <a:r>
              <a:rPr lang="en-US" sz="2000" dirty="0"/>
              <a:t>Create an image and establish positioning within an industry </a:t>
            </a:r>
          </a:p>
          <a:p>
            <a:r>
              <a:rPr lang="en-US" sz="2000" dirty="0"/>
              <a:t>Yield higher price margins, increased sales volumes, and greater profits </a:t>
            </a:r>
          </a:p>
        </p:txBody>
      </p:sp>
    </p:spTree>
    <p:extLst>
      <p:ext uri="{BB962C8B-B14F-4D97-AF65-F5344CB8AC3E}">
        <p14:creationId xmlns:p14="http://schemas.microsoft.com/office/powerpoint/2010/main" val="263366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26BEAE-0195-35B1-7F83-FB77C8F1F115}"/>
              </a:ext>
            </a:extLst>
          </p:cNvPr>
          <p:cNvSpPr>
            <a:spLocks noGrp="1"/>
          </p:cNvSpPr>
          <p:nvPr>
            <p:ph type="title"/>
          </p:nvPr>
        </p:nvSpPr>
        <p:spPr>
          <a:xfrm>
            <a:off x="621792" y="1161288"/>
            <a:ext cx="3602736" cy="4526280"/>
          </a:xfrm>
        </p:spPr>
        <p:txBody>
          <a:bodyPr>
            <a:normAutofit/>
          </a:bodyPr>
          <a:lstStyle/>
          <a:p>
            <a:r>
              <a:rPr lang="en-US" sz="4000"/>
              <a:t>Retailers and Distributors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AE5B27F-100A-988E-5CB0-F0858EECC503}"/>
              </a:ext>
            </a:extLst>
          </p:cNvPr>
          <p:cNvSpPr>
            <a:spLocks noGrp="1"/>
          </p:cNvSpPr>
          <p:nvPr>
            <p:ph idx="1"/>
          </p:nvPr>
        </p:nvSpPr>
        <p:spPr>
          <a:xfrm>
            <a:off x="5434149" y="932688"/>
            <a:ext cx="5916603" cy="4992624"/>
          </a:xfrm>
        </p:spPr>
        <p:txBody>
          <a:bodyPr anchor="ctr">
            <a:normAutofit/>
          </a:bodyPr>
          <a:lstStyle/>
          <a:p>
            <a:r>
              <a:rPr lang="en-US" sz="2000" dirty="0"/>
              <a:t>Retailers can introduce their own brands by </a:t>
            </a:r>
          </a:p>
          <a:p>
            <a:pPr lvl="1"/>
            <a:r>
              <a:rPr lang="en-US" sz="2000" dirty="0"/>
              <a:t>Using their store name </a:t>
            </a:r>
          </a:p>
          <a:p>
            <a:pPr lvl="1"/>
            <a:r>
              <a:rPr lang="en-US" sz="2000" dirty="0"/>
              <a:t>Creating new names </a:t>
            </a:r>
          </a:p>
          <a:p>
            <a:pPr lvl="1"/>
            <a:r>
              <a:rPr lang="en-US" sz="2000" dirty="0"/>
              <a:t>Some combination of the two </a:t>
            </a:r>
          </a:p>
          <a:p>
            <a:r>
              <a:rPr lang="en-US" sz="2000" dirty="0"/>
              <a:t>Many distributors, especially in Europe, have introduced their won brands </a:t>
            </a:r>
          </a:p>
          <a:p>
            <a:r>
              <a:rPr lang="en-US" sz="2000" dirty="0"/>
              <a:t>Products bearing these store brands or private label brands offer another way for retailers to increase customer loyalty and generate higher margins and profits </a:t>
            </a:r>
          </a:p>
        </p:txBody>
      </p:sp>
    </p:spTree>
    <p:extLst>
      <p:ext uri="{BB962C8B-B14F-4D97-AF65-F5344CB8AC3E}">
        <p14:creationId xmlns:p14="http://schemas.microsoft.com/office/powerpoint/2010/main" val="207430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BA56-3CA4-35E5-DA81-53F9CE68AFA8}"/>
              </a:ext>
            </a:extLst>
          </p:cNvPr>
          <p:cNvSpPr>
            <a:spLocks noGrp="1"/>
          </p:cNvSpPr>
          <p:nvPr>
            <p:ph type="title"/>
          </p:nvPr>
        </p:nvSpPr>
        <p:spPr>
          <a:xfrm>
            <a:off x="704209" y="635069"/>
            <a:ext cx="4509236" cy="1139139"/>
          </a:xfrm>
        </p:spPr>
        <p:txBody>
          <a:bodyPr>
            <a:normAutofit/>
          </a:bodyPr>
          <a:lstStyle/>
          <a:p>
            <a:r>
              <a:rPr lang="en-US" sz="3300"/>
              <a:t>What is the most valuable brand in 2022?</a:t>
            </a:r>
          </a:p>
        </p:txBody>
      </p:sp>
      <p:sp>
        <p:nvSpPr>
          <p:cNvPr id="3" name="Content Placeholder 2">
            <a:extLst>
              <a:ext uri="{FF2B5EF4-FFF2-40B4-BE49-F238E27FC236}">
                <a16:creationId xmlns:a16="http://schemas.microsoft.com/office/drawing/2014/main" id="{6B682515-FC50-8840-DE2F-16166D469A5D}"/>
              </a:ext>
            </a:extLst>
          </p:cNvPr>
          <p:cNvSpPr>
            <a:spLocks noGrp="1"/>
          </p:cNvSpPr>
          <p:nvPr>
            <p:ph idx="1"/>
          </p:nvPr>
        </p:nvSpPr>
        <p:spPr>
          <a:xfrm>
            <a:off x="720992" y="1941362"/>
            <a:ext cx="4492454" cy="2419097"/>
          </a:xfrm>
        </p:spPr>
        <p:txBody>
          <a:bodyPr anchor="t">
            <a:normAutofit/>
          </a:bodyPr>
          <a:lstStyle/>
          <a:p>
            <a:pPr marL="514350" indent="-514350">
              <a:buFont typeface="+mj-lt"/>
              <a:buAutoNum type="alphaUcPeriod"/>
            </a:pPr>
            <a:r>
              <a:rPr lang="en-US" sz="1800"/>
              <a:t>Apple</a:t>
            </a:r>
          </a:p>
          <a:p>
            <a:pPr marL="514350" indent="-514350">
              <a:buFont typeface="+mj-lt"/>
              <a:buAutoNum type="alphaUcPeriod"/>
            </a:pPr>
            <a:r>
              <a:rPr lang="en-US" sz="1800"/>
              <a:t>Google</a:t>
            </a:r>
          </a:p>
          <a:p>
            <a:pPr marL="514350" indent="-514350">
              <a:buFont typeface="+mj-lt"/>
              <a:buAutoNum type="alphaUcPeriod"/>
            </a:pPr>
            <a:r>
              <a:rPr lang="en-US" sz="1800"/>
              <a:t>Amazon</a:t>
            </a:r>
          </a:p>
          <a:p>
            <a:pPr marL="514350" indent="-514350">
              <a:buFont typeface="+mj-lt"/>
              <a:buAutoNum type="alphaUcPeriod"/>
            </a:pPr>
            <a:r>
              <a:rPr lang="en-US" sz="1800"/>
              <a:t>Microsoft</a:t>
            </a:r>
          </a:p>
          <a:p>
            <a:pPr marL="514350" indent="-514350">
              <a:buFont typeface="+mj-lt"/>
              <a:buAutoNum type="alphaUcPeriod"/>
            </a:pPr>
            <a:r>
              <a:rPr lang="en-US" sz="1800"/>
              <a:t>Louis Vuitton</a:t>
            </a:r>
          </a:p>
        </p:txBody>
      </p:sp>
      <p:sp>
        <p:nvSpPr>
          <p:cNvPr id="18" name="Oval 17">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Text&#10;&#10;Description automatically generated">
            <a:extLst>
              <a:ext uri="{FF2B5EF4-FFF2-40B4-BE49-F238E27FC236}">
                <a16:creationId xmlns:a16="http://schemas.microsoft.com/office/drawing/2014/main" id="{5EB5080A-BCCF-C5D9-09C0-C4F892BBCCB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2732" r="21015" b="-5"/>
          <a:stretch/>
        </p:blipFill>
        <p:spPr>
          <a:xfrm>
            <a:off x="571420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20" name="Freeform: Shape 19">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1">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Shape, square&#10;&#10;Description automatically generated">
            <a:extLst>
              <a:ext uri="{FF2B5EF4-FFF2-40B4-BE49-F238E27FC236}">
                <a16:creationId xmlns:a16="http://schemas.microsoft.com/office/drawing/2014/main" id="{6A735923-535B-3937-8FFF-3FC56E65751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7217" r="5" b="11537"/>
          <a:stretch/>
        </p:blipFill>
        <p:spPr>
          <a:xfrm>
            <a:off x="5886020" y="2715337"/>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5" name="Picture 4" descr="Shape&#10;&#10;Description automatically generated with medium confidence">
            <a:extLst>
              <a:ext uri="{FF2B5EF4-FFF2-40B4-BE49-F238E27FC236}">
                <a16:creationId xmlns:a16="http://schemas.microsoft.com/office/drawing/2014/main" id="{E42D5713-6CC0-F4A9-8051-A2E0424DB0E2}"/>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9671" r="10837" b="13"/>
          <a:stretch/>
        </p:blipFill>
        <p:spPr>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24" name="Freeform: Shape 23">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Logo&#10;&#10;Description automatically generated">
            <a:extLst>
              <a:ext uri="{FF2B5EF4-FFF2-40B4-BE49-F238E27FC236}">
                <a16:creationId xmlns:a16="http://schemas.microsoft.com/office/drawing/2014/main" id="{268F01CB-A805-441B-0ECC-1AAD1BDE151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10688" r="5" b="10110"/>
          <a:stretch/>
        </p:blipFill>
        <p:spPr>
          <a:xfrm>
            <a:off x="1818614" y="4769536"/>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26" name="Freeform: Shape 25">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descr="Logo&#10;&#10;Description automatically generated">
            <a:extLst>
              <a:ext uri="{FF2B5EF4-FFF2-40B4-BE49-F238E27FC236}">
                <a16:creationId xmlns:a16="http://schemas.microsoft.com/office/drawing/2014/main" id="{713F7F68-E654-102F-4462-6F61DBE8BDB0}"/>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8456" r="10803" b="2"/>
          <a:stretch/>
        </p:blipFill>
        <p:spPr>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Tree>
    <p:extLst>
      <p:ext uri="{BB962C8B-B14F-4D97-AF65-F5344CB8AC3E}">
        <p14:creationId xmlns:p14="http://schemas.microsoft.com/office/powerpoint/2010/main" val="323605882"/>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06CBD-3E41-C632-FEC4-8FB78807DECB}"/>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Most Valuable Brands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e&#10;&#10;Description automatically generated">
            <a:extLst>
              <a:ext uri="{FF2B5EF4-FFF2-40B4-BE49-F238E27FC236}">
                <a16:creationId xmlns:a16="http://schemas.microsoft.com/office/drawing/2014/main" id="{665971C0-E96B-463A-2D2F-FE47CE048DB7}"/>
              </a:ext>
            </a:extLst>
          </p:cNvPr>
          <p:cNvPicPr>
            <a:picLocks noChangeAspect="1"/>
          </p:cNvPicPr>
          <p:nvPr/>
        </p:nvPicPr>
        <p:blipFill>
          <a:blip r:embed="rId3"/>
          <a:stretch>
            <a:fillRect/>
          </a:stretch>
        </p:blipFill>
        <p:spPr>
          <a:xfrm>
            <a:off x="4692208" y="640080"/>
            <a:ext cx="7138791" cy="5550408"/>
          </a:xfrm>
          <a:prstGeom prst="rect">
            <a:avLst/>
          </a:prstGeom>
        </p:spPr>
      </p:pic>
      <p:sp>
        <p:nvSpPr>
          <p:cNvPr id="6" name="TextBox 5">
            <a:extLst>
              <a:ext uri="{FF2B5EF4-FFF2-40B4-BE49-F238E27FC236}">
                <a16:creationId xmlns:a16="http://schemas.microsoft.com/office/drawing/2014/main" id="{794B06E4-FE48-DE3C-912D-948DCACA8B93}"/>
              </a:ext>
            </a:extLst>
          </p:cNvPr>
          <p:cNvSpPr txBox="1"/>
          <p:nvPr/>
        </p:nvSpPr>
        <p:spPr>
          <a:xfrm>
            <a:off x="5076497" y="6337738"/>
            <a:ext cx="6243144" cy="369332"/>
          </a:xfrm>
          <a:prstGeom prst="rect">
            <a:avLst/>
          </a:prstGeom>
          <a:noFill/>
        </p:spPr>
        <p:txBody>
          <a:bodyPr wrap="square" rtlCol="0">
            <a:spAutoFit/>
          </a:bodyPr>
          <a:lstStyle/>
          <a:p>
            <a:r>
              <a:rPr lang="en-US" dirty="0"/>
              <a:t>Based on Kantar </a:t>
            </a:r>
            <a:r>
              <a:rPr lang="en-US" dirty="0" err="1"/>
              <a:t>BrandZ</a:t>
            </a:r>
            <a:r>
              <a:rPr lang="en-US" dirty="0"/>
              <a:t> global study (2022)</a:t>
            </a:r>
          </a:p>
        </p:txBody>
      </p:sp>
    </p:spTree>
    <p:extLst>
      <p:ext uri="{BB962C8B-B14F-4D97-AF65-F5344CB8AC3E}">
        <p14:creationId xmlns:p14="http://schemas.microsoft.com/office/powerpoint/2010/main" val="409304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23938-55D7-D5FE-A2C3-7C4C13BBAD1D}"/>
              </a:ext>
            </a:extLst>
          </p:cNvPr>
          <p:cNvSpPr>
            <a:spLocks noGrp="1"/>
          </p:cNvSpPr>
          <p:nvPr>
            <p:ph type="title"/>
          </p:nvPr>
        </p:nvSpPr>
        <p:spPr/>
        <p:txBody>
          <a:bodyPr/>
          <a:lstStyle/>
          <a:p>
            <a:r>
              <a:rPr lang="en-US" dirty="0"/>
              <a:t>Figure 1-4: Brand Value as a Percentage of Market Capitalization</a:t>
            </a:r>
          </a:p>
        </p:txBody>
      </p:sp>
      <p:pic>
        <p:nvPicPr>
          <p:cNvPr id="4" name="table">
            <a:extLst>
              <a:ext uri="{FF2B5EF4-FFF2-40B4-BE49-F238E27FC236}">
                <a16:creationId xmlns:a16="http://schemas.microsoft.com/office/drawing/2014/main" id="{228F33AF-E438-6296-71A3-88BBCB8CB28D}"/>
              </a:ext>
            </a:extLst>
          </p:cNvPr>
          <p:cNvPicPr>
            <a:picLocks noChangeAspect="1"/>
          </p:cNvPicPr>
          <p:nvPr/>
        </p:nvPicPr>
        <p:blipFill>
          <a:blip r:embed="rId3"/>
          <a:stretch>
            <a:fillRect/>
          </a:stretch>
        </p:blipFill>
        <p:spPr>
          <a:xfrm>
            <a:off x="2134318" y="1443887"/>
            <a:ext cx="7923364" cy="3970226"/>
          </a:xfrm>
          <a:prstGeom prst="rect">
            <a:avLst/>
          </a:prstGeom>
        </p:spPr>
      </p:pic>
      <p:sp>
        <p:nvSpPr>
          <p:cNvPr id="5" name="Content Placeholder 5">
            <a:extLst>
              <a:ext uri="{FF2B5EF4-FFF2-40B4-BE49-F238E27FC236}">
                <a16:creationId xmlns:a16="http://schemas.microsoft.com/office/drawing/2014/main" id="{A668321A-1994-C5F2-C2B0-BF18E511ECD4}"/>
              </a:ext>
            </a:extLst>
          </p:cNvPr>
          <p:cNvSpPr>
            <a:spLocks noGrp="1"/>
          </p:cNvSpPr>
          <p:nvPr/>
        </p:nvSpPr>
        <p:spPr>
          <a:xfrm>
            <a:off x="1981200" y="5797015"/>
            <a:ext cx="8229600" cy="348926"/>
          </a:xfrm>
          <a:prstGeom prst="rect">
            <a:avLst/>
          </a:prstGeom>
          <a:noFill/>
          <a:ln>
            <a:noFill/>
          </a:ln>
        </p:spPr>
        <p:txBody>
          <a:bodyPr lIns="0" tIns="0" rIns="0" bIns="0" anchor="t" anchorCtr="0"/>
          <a:lstStyle>
            <a:defPPr marR="0" lvl="0" algn="l" rtl="0">
              <a:lnSpc>
                <a:spcPct val="100000"/>
              </a:lnSpc>
              <a:spcBef>
                <a:spcPts val="0"/>
              </a:spcBef>
              <a:spcAft>
                <a:spcPts val="0"/>
              </a:spcAft>
            </a:defPPr>
            <a:lvl1pPr marL="256032" marR="0" lvl="0" indent="-255600" algn="l" rtl="0">
              <a:lnSpc>
                <a:spcPct val="100000"/>
              </a:lnSpc>
              <a:spcBef>
                <a:spcPts val="15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4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lnSpc>
                <a:spcPct val="100000"/>
              </a:lnSpc>
              <a:spcBef>
                <a:spcPts val="600"/>
              </a:spcBef>
              <a:spcAft>
                <a:spcPts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432" indent="0">
              <a:buNone/>
            </a:pPr>
            <a:r>
              <a:rPr lang="en-IN" sz="1600" b="1" dirty="0"/>
              <a:t>Sources:</a:t>
            </a:r>
            <a:r>
              <a:rPr lang="en-IN" sz="1600" i="1" dirty="0"/>
              <a:t> </a:t>
            </a:r>
            <a:r>
              <a:rPr lang="en-IN" sz="1600" dirty="0"/>
              <a:t>Based on Inter-brand, “Best Global Brands 2010.” Yahoo! Finance, February 11.</a:t>
            </a:r>
          </a:p>
        </p:txBody>
      </p:sp>
    </p:spTree>
    <p:extLst>
      <p:ext uri="{BB962C8B-B14F-4D97-AF65-F5344CB8AC3E}">
        <p14:creationId xmlns:p14="http://schemas.microsoft.com/office/powerpoint/2010/main" val="2836150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090A18-5DDF-1117-9D1E-0BFF2191B730}"/>
              </a:ext>
            </a:extLst>
          </p:cNvPr>
          <p:cNvSpPr>
            <a:spLocks noGrp="1"/>
          </p:cNvSpPr>
          <p:nvPr>
            <p:ph type="title"/>
          </p:nvPr>
        </p:nvSpPr>
        <p:spPr>
          <a:xfrm>
            <a:off x="841248" y="548640"/>
            <a:ext cx="3600860" cy="5431536"/>
          </a:xfrm>
        </p:spPr>
        <p:txBody>
          <a:bodyPr>
            <a:normAutofit/>
          </a:bodyPr>
          <a:lstStyle/>
          <a:p>
            <a:r>
              <a:rPr lang="en-US" sz="5400"/>
              <a:t>Can Anything Be Branded?</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E73FEF-4F81-15AB-A486-8CB791552CA9}"/>
              </a:ext>
            </a:extLst>
          </p:cNvPr>
          <p:cNvSpPr>
            <a:spLocks noGrp="1"/>
          </p:cNvSpPr>
          <p:nvPr>
            <p:ph idx="1"/>
          </p:nvPr>
        </p:nvSpPr>
        <p:spPr>
          <a:xfrm>
            <a:off x="5126418" y="552091"/>
            <a:ext cx="6224335" cy="5431536"/>
          </a:xfrm>
        </p:spPr>
        <p:txBody>
          <a:bodyPr anchor="ctr">
            <a:normAutofit/>
          </a:bodyPr>
          <a:lstStyle/>
          <a:p>
            <a:r>
              <a:rPr lang="en-US" sz="2200" dirty="0"/>
              <a:t>Physical Goods </a:t>
            </a:r>
          </a:p>
          <a:p>
            <a:r>
              <a:rPr lang="en-US" sz="2200" dirty="0"/>
              <a:t>Services</a:t>
            </a:r>
          </a:p>
          <a:p>
            <a:r>
              <a:rPr lang="en-US" sz="2200" dirty="0"/>
              <a:t>People </a:t>
            </a:r>
          </a:p>
          <a:p>
            <a:r>
              <a:rPr lang="en-US" sz="2200" dirty="0"/>
              <a:t>Organizations</a:t>
            </a:r>
          </a:p>
          <a:p>
            <a:r>
              <a:rPr lang="en-US" sz="2200" dirty="0"/>
              <a:t>Locations</a:t>
            </a:r>
          </a:p>
          <a:p>
            <a:r>
              <a:rPr lang="en-US" sz="2200" dirty="0"/>
              <a:t>Issues and Causes</a:t>
            </a:r>
          </a:p>
          <a:p>
            <a:endParaRPr lang="en-US" sz="2200" dirty="0"/>
          </a:p>
        </p:txBody>
      </p:sp>
    </p:spTree>
    <p:extLst>
      <p:ext uri="{BB962C8B-B14F-4D97-AF65-F5344CB8AC3E}">
        <p14:creationId xmlns:p14="http://schemas.microsoft.com/office/powerpoint/2010/main" val="423336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018191-4567-C374-F84E-1E15E4165AB8}"/>
              </a:ext>
            </a:extLst>
          </p:cNvPr>
          <p:cNvSpPr>
            <a:spLocks noGrp="1"/>
          </p:cNvSpPr>
          <p:nvPr>
            <p:ph type="title"/>
          </p:nvPr>
        </p:nvSpPr>
        <p:spPr>
          <a:xfrm>
            <a:off x="5297762" y="329184"/>
            <a:ext cx="6251110" cy="1783080"/>
          </a:xfrm>
        </p:spPr>
        <p:txBody>
          <a:bodyPr anchor="b">
            <a:normAutofit/>
          </a:bodyPr>
          <a:lstStyle/>
          <a:p>
            <a:r>
              <a:rPr lang="en-US" sz="5400"/>
              <a:t>Can Anything Be Branded?</a:t>
            </a:r>
          </a:p>
        </p:txBody>
      </p:sp>
      <p:pic>
        <p:nvPicPr>
          <p:cNvPr id="5" name="Picture 4" descr="Magazine printing process">
            <a:extLst>
              <a:ext uri="{FF2B5EF4-FFF2-40B4-BE49-F238E27FC236}">
                <a16:creationId xmlns:a16="http://schemas.microsoft.com/office/drawing/2014/main" id="{363FF76E-9418-FD7C-43DA-836A78B1FB2E}"/>
              </a:ext>
            </a:extLst>
          </p:cNvPr>
          <p:cNvPicPr>
            <a:picLocks noChangeAspect="1"/>
          </p:cNvPicPr>
          <p:nvPr/>
        </p:nvPicPr>
        <p:blipFill rotWithShape="1">
          <a:blip r:embed="rId3"/>
          <a:srcRect l="35124" r="1682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47E6D3-DC27-5556-09E2-9FAD529FB990}"/>
              </a:ext>
            </a:extLst>
          </p:cNvPr>
          <p:cNvSpPr>
            <a:spLocks noGrp="1"/>
          </p:cNvSpPr>
          <p:nvPr>
            <p:ph idx="1"/>
          </p:nvPr>
        </p:nvSpPr>
        <p:spPr>
          <a:xfrm>
            <a:off x="5297762" y="2706624"/>
            <a:ext cx="6251110" cy="3483864"/>
          </a:xfrm>
        </p:spPr>
        <p:txBody>
          <a:bodyPr>
            <a:normAutofit/>
          </a:bodyPr>
          <a:lstStyle/>
          <a:p>
            <a:r>
              <a:rPr lang="en-US" sz="2000"/>
              <a:t>To brand a product, it is necessary to teach consumers “who” the product is:</a:t>
            </a:r>
          </a:p>
          <a:p>
            <a:pPr lvl="1"/>
            <a:r>
              <a:rPr lang="en-US" sz="2000"/>
              <a:t>Giving it a name and using other brand elements to help identify it </a:t>
            </a:r>
          </a:p>
          <a:p>
            <a:pPr lvl="1"/>
            <a:r>
              <a:rPr lang="en-US" sz="2000"/>
              <a:t>What the product does and why consumers should care </a:t>
            </a:r>
          </a:p>
          <a:p>
            <a:r>
              <a:rPr lang="en-US" sz="2000"/>
              <a:t>Marketers must give consumers a label for the product and provide meaning for the brand </a:t>
            </a:r>
          </a:p>
          <a:p>
            <a:r>
              <a:rPr lang="en-US" sz="2000"/>
              <a:t>Marketers can benefit from branding whenever consumer are in a choice situation </a:t>
            </a:r>
          </a:p>
        </p:txBody>
      </p:sp>
    </p:spTree>
    <p:extLst>
      <p:ext uri="{BB962C8B-B14F-4D97-AF65-F5344CB8AC3E}">
        <p14:creationId xmlns:p14="http://schemas.microsoft.com/office/powerpoint/2010/main" val="3010292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6F056-27C9-2554-4291-BB952AF280D4}"/>
              </a:ext>
            </a:extLst>
          </p:cNvPr>
          <p:cNvSpPr>
            <a:spLocks noGrp="1"/>
          </p:cNvSpPr>
          <p:nvPr>
            <p:ph type="title"/>
          </p:nvPr>
        </p:nvSpPr>
        <p:spPr>
          <a:xfrm>
            <a:off x="5297762" y="329184"/>
            <a:ext cx="6251110" cy="1783080"/>
          </a:xfrm>
        </p:spPr>
        <p:txBody>
          <a:bodyPr anchor="b">
            <a:normAutofit/>
          </a:bodyPr>
          <a:lstStyle/>
          <a:p>
            <a:r>
              <a:rPr lang="en-US" sz="5400"/>
              <a:t>Physical Goods</a:t>
            </a:r>
          </a:p>
        </p:txBody>
      </p:sp>
      <p:pic>
        <p:nvPicPr>
          <p:cNvPr id="5" name="Picture 4" descr="A close up of a car's headlight&#10;&#10;Description automatically generated with medium confidence">
            <a:extLst>
              <a:ext uri="{FF2B5EF4-FFF2-40B4-BE49-F238E27FC236}">
                <a16:creationId xmlns:a16="http://schemas.microsoft.com/office/drawing/2014/main" id="{161B3EEA-083E-9A9D-439D-06D7D32CFCC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606" r="2246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F2BA0C-E52C-DEB7-80D0-6730328E1397}"/>
              </a:ext>
            </a:extLst>
          </p:cNvPr>
          <p:cNvSpPr>
            <a:spLocks noGrp="1"/>
          </p:cNvSpPr>
          <p:nvPr>
            <p:ph idx="1"/>
          </p:nvPr>
        </p:nvSpPr>
        <p:spPr>
          <a:xfrm>
            <a:off x="5297762" y="2706624"/>
            <a:ext cx="6251110" cy="3483864"/>
          </a:xfrm>
        </p:spPr>
        <p:txBody>
          <a:bodyPr>
            <a:normAutofit/>
          </a:bodyPr>
          <a:lstStyle/>
          <a:p>
            <a:r>
              <a:rPr lang="en-US" sz="2200"/>
              <a:t>Physical goods are what are traditionally associated with brands </a:t>
            </a:r>
          </a:p>
          <a:p>
            <a:pPr lvl="1"/>
            <a:r>
              <a:rPr lang="en-US" sz="2200"/>
              <a:t>Mercedes-Benz</a:t>
            </a:r>
          </a:p>
          <a:p>
            <a:pPr lvl="1"/>
            <a:r>
              <a:rPr lang="en-US" sz="2200"/>
              <a:t>Lexus</a:t>
            </a:r>
          </a:p>
          <a:p>
            <a:pPr lvl="1"/>
            <a:r>
              <a:rPr lang="en-US" sz="2200"/>
              <a:t>Sony</a:t>
            </a:r>
          </a:p>
          <a:p>
            <a:r>
              <a:rPr lang="en-US" sz="2200"/>
              <a:t>Branding has been adopted  in a variety of industries: </a:t>
            </a:r>
          </a:p>
          <a:p>
            <a:pPr lvl="1"/>
            <a:r>
              <a:rPr lang="en-US" sz="2200"/>
              <a:t>Industrial B2B products </a:t>
            </a:r>
          </a:p>
          <a:p>
            <a:pPr lvl="1"/>
            <a:r>
              <a:rPr lang="en-US" sz="2200"/>
              <a:t>Technologically intensive “high-tech” products </a:t>
            </a:r>
          </a:p>
        </p:txBody>
      </p:sp>
    </p:spTree>
    <p:extLst>
      <p:ext uri="{BB962C8B-B14F-4D97-AF65-F5344CB8AC3E}">
        <p14:creationId xmlns:p14="http://schemas.microsoft.com/office/powerpoint/2010/main" val="4130726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04E9-858E-4057-B42B-A451661E9AB9}"/>
              </a:ext>
            </a:extLst>
          </p:cNvPr>
          <p:cNvSpPr>
            <a:spLocks noGrp="1"/>
          </p:cNvSpPr>
          <p:nvPr>
            <p:ph type="title"/>
          </p:nvPr>
        </p:nvSpPr>
        <p:spPr>
          <a:xfrm>
            <a:off x="643467" y="321734"/>
            <a:ext cx="10905066" cy="1135737"/>
          </a:xfrm>
        </p:spPr>
        <p:txBody>
          <a:bodyPr>
            <a:normAutofit/>
          </a:bodyPr>
          <a:lstStyle/>
          <a:p>
            <a:r>
              <a:rPr lang="en-US" sz="3600"/>
              <a:t>Agenda</a:t>
            </a:r>
          </a:p>
        </p:txBody>
      </p:sp>
      <p:sp>
        <p:nvSpPr>
          <p:cNvPr id="4" name="Footer Placeholder 3">
            <a:extLst>
              <a:ext uri="{FF2B5EF4-FFF2-40B4-BE49-F238E27FC236}">
                <a16:creationId xmlns:a16="http://schemas.microsoft.com/office/drawing/2014/main" id="{D055E4BA-FF72-4683-90B6-8699BD5912D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3BA34D01-789A-4E0F-A146-AA1FE1EB0AF4}"/>
              </a:ext>
            </a:extLst>
          </p:cNvPr>
          <p:cNvSpPr>
            <a:spLocks noGrp="1"/>
          </p:cNvSpPr>
          <p:nvPr>
            <p:ph type="sldNum" sz="quarter" idx="12"/>
          </p:nvPr>
        </p:nvSpPr>
        <p:spPr>
          <a:xfrm>
            <a:off x="8805333" y="6356350"/>
            <a:ext cx="2743200" cy="365125"/>
          </a:xfrm>
        </p:spPr>
        <p:txBody>
          <a:bodyPr>
            <a:normAutofit/>
          </a:bodyPr>
          <a:lstStyle/>
          <a:p>
            <a:pPr>
              <a:spcAft>
                <a:spcPts val="600"/>
              </a:spcAft>
            </a:pPr>
            <a:fld id="{A6AF1B4E-90EC-4A51-B6E5-B702C054ECB0}" type="slidenum">
              <a:rPr lang="en-US" smtClean="0"/>
              <a:pPr>
                <a:spcAft>
                  <a:spcPts val="600"/>
                </a:spcAft>
              </a:pPr>
              <a:t>3</a:t>
            </a:fld>
            <a:endParaRPr lang="en-US"/>
          </a:p>
        </p:txBody>
      </p:sp>
      <p:graphicFrame>
        <p:nvGraphicFramePr>
          <p:cNvPr id="7" name="Content Placeholder 2">
            <a:extLst>
              <a:ext uri="{FF2B5EF4-FFF2-40B4-BE49-F238E27FC236}">
                <a16:creationId xmlns:a16="http://schemas.microsoft.com/office/drawing/2014/main" id="{E3C56439-C552-49DA-AE1A-56D1402B80F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7244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BB1ABB-8E82-4266-7D31-2022525C6A01}"/>
              </a:ext>
            </a:extLst>
          </p:cNvPr>
          <p:cNvSpPr>
            <a:spLocks noGrp="1"/>
          </p:cNvSpPr>
          <p:nvPr>
            <p:ph type="title"/>
          </p:nvPr>
        </p:nvSpPr>
        <p:spPr>
          <a:xfrm>
            <a:off x="612648" y="365125"/>
            <a:ext cx="5295015" cy="2063808"/>
          </a:xfrm>
        </p:spPr>
        <p:txBody>
          <a:bodyPr anchor="b">
            <a:normAutofit/>
          </a:bodyPr>
          <a:lstStyle/>
          <a:p>
            <a:r>
              <a:rPr lang="en-US" sz="5400"/>
              <a:t>Services</a:t>
            </a:r>
          </a:p>
        </p:txBody>
      </p:sp>
      <p:sp>
        <p:nvSpPr>
          <p:cNvPr id="17"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4CDF50-3ACF-DA51-5E7E-C22DA02A40C6}"/>
              </a:ext>
            </a:extLst>
          </p:cNvPr>
          <p:cNvSpPr>
            <a:spLocks noGrp="1"/>
          </p:cNvSpPr>
          <p:nvPr>
            <p:ph idx="1"/>
          </p:nvPr>
        </p:nvSpPr>
        <p:spPr>
          <a:xfrm>
            <a:off x="612648" y="2908005"/>
            <a:ext cx="5295015" cy="3268957"/>
          </a:xfrm>
        </p:spPr>
        <p:txBody>
          <a:bodyPr>
            <a:normAutofit/>
          </a:bodyPr>
          <a:lstStyle/>
          <a:p>
            <a:r>
              <a:rPr lang="en-US" sz="2200"/>
              <a:t>Branding a service can be an effective way to signal to consumers that a firm has designed a particle service offering that is special and deserving of its name: </a:t>
            </a:r>
          </a:p>
          <a:p>
            <a:pPr lvl="1"/>
            <a:r>
              <a:rPr lang="en-US" sz="2200"/>
              <a:t>American Express </a:t>
            </a:r>
          </a:p>
          <a:p>
            <a:pPr lvl="1"/>
            <a:r>
              <a:rPr lang="en-US" sz="2200"/>
              <a:t>British Airways</a:t>
            </a:r>
          </a:p>
          <a:p>
            <a:pPr lvl="1"/>
            <a:r>
              <a:rPr lang="en-US" sz="2200"/>
              <a:t>Merrill Lynch </a:t>
            </a:r>
          </a:p>
          <a:p>
            <a:pPr lvl="1"/>
            <a:r>
              <a:rPr lang="en-US" sz="2200"/>
              <a:t>FedEx</a:t>
            </a:r>
          </a:p>
        </p:txBody>
      </p:sp>
      <p:pic>
        <p:nvPicPr>
          <p:cNvPr id="5" name="Picture 4" descr="Logo&#10;&#10;Description automatically generated">
            <a:extLst>
              <a:ext uri="{FF2B5EF4-FFF2-40B4-BE49-F238E27FC236}">
                <a16:creationId xmlns:a16="http://schemas.microsoft.com/office/drawing/2014/main" id="{879B80F2-B7AB-8AFD-B9D6-C453869E1E1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96397" y="502825"/>
            <a:ext cx="2603605" cy="2603605"/>
          </a:xfrm>
          <a:prstGeom prst="rect">
            <a:avLst/>
          </a:prstGeom>
        </p:spPr>
      </p:pic>
      <p:pic>
        <p:nvPicPr>
          <p:cNvPr id="7" name="Picture 6" descr="Text, logo&#10;&#10;Description automatically generated">
            <a:extLst>
              <a:ext uri="{FF2B5EF4-FFF2-40B4-BE49-F238E27FC236}">
                <a16:creationId xmlns:a16="http://schemas.microsoft.com/office/drawing/2014/main" id="{0D31A38E-AE34-743A-199A-06DA60EFB0A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224328" y="506080"/>
            <a:ext cx="2603605" cy="2597095"/>
          </a:xfrm>
          <a:prstGeom prst="rect">
            <a:avLst/>
          </a:prstGeom>
        </p:spPr>
      </p:pic>
      <p:pic>
        <p:nvPicPr>
          <p:cNvPr id="10" name="Picture 9" descr="Logo&#10;&#10;Description automatically generated">
            <a:extLst>
              <a:ext uri="{FF2B5EF4-FFF2-40B4-BE49-F238E27FC236}">
                <a16:creationId xmlns:a16="http://schemas.microsoft.com/office/drawing/2014/main" id="{1750E2A6-310E-7D3E-FE46-62F47AC5788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963177" y="3426258"/>
            <a:ext cx="4297976" cy="2750705"/>
          </a:xfrm>
          <a:prstGeom prst="rect">
            <a:avLst/>
          </a:prstGeom>
        </p:spPr>
      </p:pic>
      <p:sp>
        <p:nvSpPr>
          <p:cNvPr id="8" name="TextBox 7">
            <a:extLst>
              <a:ext uri="{FF2B5EF4-FFF2-40B4-BE49-F238E27FC236}">
                <a16:creationId xmlns:a16="http://schemas.microsoft.com/office/drawing/2014/main" id="{59CFA365-CF21-50EB-D743-8BD2FDFBCD00}"/>
              </a:ext>
            </a:extLst>
          </p:cNvPr>
          <p:cNvSpPr txBox="1"/>
          <p:nvPr/>
        </p:nvSpPr>
        <p:spPr>
          <a:xfrm>
            <a:off x="9520891" y="290312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de.wikipedia.org/wiki/American_Expres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580180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A2625-61E8-EE15-F589-9FC4014035B4}"/>
              </a:ext>
            </a:extLst>
          </p:cNvPr>
          <p:cNvSpPr>
            <a:spLocks noGrp="1"/>
          </p:cNvSpPr>
          <p:nvPr>
            <p:ph type="title"/>
          </p:nvPr>
        </p:nvSpPr>
        <p:spPr>
          <a:xfrm>
            <a:off x="481013" y="3752849"/>
            <a:ext cx="3290887" cy="2452687"/>
          </a:xfrm>
        </p:spPr>
        <p:txBody>
          <a:bodyPr anchor="ctr">
            <a:normAutofit/>
          </a:bodyPr>
          <a:lstStyle/>
          <a:p>
            <a:r>
              <a:rPr lang="en-US" sz="3600"/>
              <a:t>Digital Brands</a:t>
            </a:r>
          </a:p>
        </p:txBody>
      </p:sp>
      <p:pic>
        <p:nvPicPr>
          <p:cNvPr id="5" name="Picture 4" descr="Logo, company name&#10;&#10;Description automatically generated">
            <a:extLst>
              <a:ext uri="{FF2B5EF4-FFF2-40B4-BE49-F238E27FC236}">
                <a16:creationId xmlns:a16="http://schemas.microsoft.com/office/drawing/2014/main" id="{77DD9612-872C-4077-66BE-3D201C80479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1816" b="3407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CB27CE0E-DF53-ED47-E8E1-E3C5998F2A62}"/>
              </a:ext>
            </a:extLst>
          </p:cNvPr>
          <p:cNvSpPr>
            <a:spLocks noGrp="1"/>
          </p:cNvSpPr>
          <p:nvPr>
            <p:ph idx="1"/>
          </p:nvPr>
        </p:nvSpPr>
        <p:spPr>
          <a:xfrm>
            <a:off x="4223982" y="3752850"/>
            <a:ext cx="7485413" cy="2452687"/>
          </a:xfrm>
        </p:spPr>
        <p:txBody>
          <a:bodyPr anchor="ctr">
            <a:normAutofit/>
          </a:bodyPr>
          <a:lstStyle/>
          <a:p>
            <a:r>
              <a:rPr lang="en-US" sz="1800" dirty="0"/>
              <a:t>Some of the strongest brands in recent years have been born online: </a:t>
            </a:r>
          </a:p>
          <a:p>
            <a:pPr lvl="1"/>
            <a:r>
              <a:rPr lang="en-US" sz="1800" dirty="0"/>
              <a:t>FAANG (Facebook, Amazon, Apple, Netflix, Google).</a:t>
            </a:r>
          </a:p>
          <a:p>
            <a:pPr lvl="1"/>
            <a:r>
              <a:rPr lang="en-US" sz="1800" dirty="0"/>
              <a:t>Twitter, Instagram, TikTok</a:t>
            </a:r>
          </a:p>
          <a:p>
            <a:r>
              <a:rPr lang="en-US" sz="1800" dirty="0"/>
              <a:t>Brand building has become more important in recent years to online marketers: </a:t>
            </a:r>
          </a:p>
          <a:p>
            <a:pPr lvl="1"/>
            <a:r>
              <a:rPr lang="en-US" sz="1800" dirty="0"/>
              <a:t>It’s critical to create unique aspects of the brand </a:t>
            </a:r>
          </a:p>
          <a:p>
            <a:pPr lvl="1"/>
            <a:r>
              <a:rPr lang="en-US" sz="1800" dirty="0"/>
              <a:t>Brand needs to perform satisfactorily as well </a:t>
            </a:r>
          </a:p>
        </p:txBody>
      </p:sp>
    </p:spTree>
    <p:extLst>
      <p:ext uri="{BB962C8B-B14F-4D97-AF65-F5344CB8AC3E}">
        <p14:creationId xmlns:p14="http://schemas.microsoft.com/office/powerpoint/2010/main" val="3656758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E6B997-73A0-6A68-3E14-2032C7529653}"/>
              </a:ext>
            </a:extLst>
          </p:cNvPr>
          <p:cNvSpPr>
            <a:spLocks noGrp="1"/>
          </p:cNvSpPr>
          <p:nvPr>
            <p:ph type="title"/>
          </p:nvPr>
        </p:nvSpPr>
        <p:spPr>
          <a:xfrm>
            <a:off x="640080" y="329184"/>
            <a:ext cx="6894576" cy="1783080"/>
          </a:xfrm>
        </p:spPr>
        <p:txBody>
          <a:bodyPr anchor="b">
            <a:normAutofit/>
          </a:bodyPr>
          <a:lstStyle/>
          <a:p>
            <a:r>
              <a:rPr lang="en-US" sz="5400"/>
              <a:t>People and Organizations</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74A768-A9C6-F894-25B2-96E7CAF7D0B6}"/>
              </a:ext>
            </a:extLst>
          </p:cNvPr>
          <p:cNvSpPr>
            <a:spLocks noGrp="1"/>
          </p:cNvSpPr>
          <p:nvPr>
            <p:ph idx="1"/>
          </p:nvPr>
        </p:nvSpPr>
        <p:spPr>
          <a:xfrm>
            <a:off x="640080" y="2706624"/>
            <a:ext cx="6894576" cy="3483864"/>
          </a:xfrm>
        </p:spPr>
        <p:txBody>
          <a:bodyPr>
            <a:normAutofit/>
          </a:bodyPr>
          <a:lstStyle/>
          <a:p>
            <a:r>
              <a:rPr lang="en-US" sz="2200"/>
              <a:t>A product category can be a person or an organization: </a:t>
            </a:r>
          </a:p>
          <a:p>
            <a:pPr lvl="1"/>
            <a:r>
              <a:rPr lang="en-US" sz="2200"/>
              <a:t>Naming of this branding is usually straightforward </a:t>
            </a:r>
          </a:p>
          <a:p>
            <a:pPr lvl="1"/>
            <a:r>
              <a:rPr lang="en-US" sz="2200"/>
              <a:t>Usually is accompanied by well-defined images that are easily understood by consumers </a:t>
            </a:r>
          </a:p>
          <a:p>
            <a:pPr lvl="1"/>
            <a:r>
              <a:rPr lang="en-US" sz="2200"/>
              <a:t>The key to a person or organization as a brand is that people outside your industry know who you are and recognize your skills, talents, and attitude: </a:t>
            </a:r>
          </a:p>
          <a:p>
            <a:pPr lvl="2"/>
            <a:r>
              <a:rPr lang="en-US" sz="2200"/>
              <a:t>Lady Gaga</a:t>
            </a:r>
          </a:p>
          <a:p>
            <a:pPr lvl="2"/>
            <a:r>
              <a:rPr lang="en-US" sz="2200"/>
              <a:t>The American Red Cross</a:t>
            </a:r>
          </a:p>
        </p:txBody>
      </p:sp>
      <p:pic>
        <p:nvPicPr>
          <p:cNvPr id="5" name="Picture 4" descr="A person with blonde hair&#10;&#10;Description automatically generated with medium confidence">
            <a:extLst>
              <a:ext uri="{FF2B5EF4-FFF2-40B4-BE49-F238E27FC236}">
                <a16:creationId xmlns:a16="http://schemas.microsoft.com/office/drawing/2014/main" id="{B7EB9F25-A74A-3DC5-43E3-838EC0F2646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63150" y="329183"/>
            <a:ext cx="3215595" cy="3429969"/>
          </a:xfrm>
          <a:prstGeom prst="rect">
            <a:avLst/>
          </a:prstGeom>
        </p:spPr>
      </p:pic>
      <p:pic>
        <p:nvPicPr>
          <p:cNvPr id="7" name="Picture 6" descr="Logo&#10;&#10;Description automatically generated">
            <a:extLst>
              <a:ext uri="{FF2B5EF4-FFF2-40B4-BE49-F238E27FC236}">
                <a16:creationId xmlns:a16="http://schemas.microsoft.com/office/drawing/2014/main" id="{115354D5-5B59-6D44-0E6E-0A32E46E83C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786700" y="4079193"/>
            <a:ext cx="2150208" cy="2176272"/>
          </a:xfrm>
          <a:prstGeom prst="rect">
            <a:avLst/>
          </a:prstGeom>
        </p:spPr>
      </p:pic>
      <p:sp>
        <p:nvSpPr>
          <p:cNvPr id="8" name="TextBox 7">
            <a:extLst>
              <a:ext uri="{FF2B5EF4-FFF2-40B4-BE49-F238E27FC236}">
                <a16:creationId xmlns:a16="http://schemas.microsoft.com/office/drawing/2014/main" id="{4B06FF17-392C-E8EF-D31C-B1977FD5C713}"/>
              </a:ext>
            </a:extLst>
          </p:cNvPr>
          <p:cNvSpPr txBox="1"/>
          <p:nvPr/>
        </p:nvSpPr>
        <p:spPr>
          <a:xfrm>
            <a:off x="10005183" y="6657945"/>
            <a:ext cx="218681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localwiki.org/davis/Yolo_County_Red_Cros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4131803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A9458-3BFD-DB94-4D29-5803DFFBE5B7}"/>
              </a:ext>
            </a:extLst>
          </p:cNvPr>
          <p:cNvSpPr>
            <a:spLocks noGrp="1"/>
          </p:cNvSpPr>
          <p:nvPr>
            <p:ph type="title"/>
          </p:nvPr>
        </p:nvSpPr>
        <p:spPr>
          <a:xfrm>
            <a:off x="640080" y="325369"/>
            <a:ext cx="4368602" cy="1956841"/>
          </a:xfrm>
        </p:spPr>
        <p:txBody>
          <a:bodyPr anchor="b">
            <a:normAutofit/>
          </a:bodyPr>
          <a:lstStyle/>
          <a:p>
            <a:r>
              <a:rPr lang="en-US" sz="4600"/>
              <a:t>Sports, Arts, and Entertainment</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488218F-32E6-C46D-C762-7CF2B1FF3D1C}"/>
              </a:ext>
            </a:extLst>
          </p:cNvPr>
          <p:cNvSpPr>
            <a:spLocks noGrp="1"/>
          </p:cNvSpPr>
          <p:nvPr>
            <p:ph idx="1"/>
          </p:nvPr>
        </p:nvSpPr>
        <p:spPr>
          <a:xfrm>
            <a:off x="640080" y="2872899"/>
            <a:ext cx="4243589" cy="3320668"/>
          </a:xfrm>
        </p:spPr>
        <p:txBody>
          <a:bodyPr>
            <a:normAutofit/>
          </a:bodyPr>
          <a:lstStyle/>
          <a:p>
            <a:r>
              <a:rPr lang="en-US" sz="1500" dirty="0"/>
              <a:t>A special case of marketing people and organizations as brands exists in the sports, arts, and entertainment industries: </a:t>
            </a:r>
          </a:p>
          <a:p>
            <a:pPr lvl="1"/>
            <a:r>
              <a:rPr lang="en-US" sz="1500" dirty="0"/>
              <a:t>Sports marketing has become highly sophisticated </a:t>
            </a:r>
          </a:p>
          <a:p>
            <a:pPr lvl="1"/>
            <a:r>
              <a:rPr lang="en-US" sz="1500" dirty="0"/>
              <a:t>Branding plays has become an especially valuable function in the arts </a:t>
            </a:r>
          </a:p>
          <a:p>
            <a:pPr lvl="1"/>
            <a:r>
              <a:rPr lang="en-US" sz="1500" dirty="0"/>
              <a:t>Movies have become famous for their marketing and branding</a:t>
            </a:r>
          </a:p>
          <a:p>
            <a:pPr lvl="2"/>
            <a:r>
              <a:rPr lang="en-US" sz="1500" dirty="0"/>
              <a:t>For years, some of the most valuable movie franchises have featured recurring characters and ongoing stories – a classic application of branding</a:t>
            </a:r>
          </a:p>
        </p:txBody>
      </p:sp>
      <p:pic>
        <p:nvPicPr>
          <p:cNvPr id="5" name="Picture 4">
            <a:extLst>
              <a:ext uri="{FF2B5EF4-FFF2-40B4-BE49-F238E27FC236}">
                <a16:creationId xmlns:a16="http://schemas.microsoft.com/office/drawing/2014/main" id="{2266AB83-1F7E-7306-D314-5CAD858B381A}"/>
              </a:ext>
            </a:extLst>
          </p:cNvPr>
          <p:cNvPicPr>
            <a:picLocks noChangeAspect="1"/>
          </p:cNvPicPr>
          <p:nvPr/>
        </p:nvPicPr>
        <p:blipFill rotWithShape="1">
          <a:blip r:embed="rId3"/>
          <a:srcRect l="3206" r="403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22835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B36EC7-8D95-6A3D-69BB-E6CE81A0B29F}"/>
              </a:ext>
            </a:extLst>
          </p:cNvPr>
          <p:cNvSpPr>
            <a:spLocks noGrp="1"/>
          </p:cNvSpPr>
          <p:nvPr>
            <p:ph type="title"/>
          </p:nvPr>
        </p:nvSpPr>
        <p:spPr>
          <a:xfrm>
            <a:off x="640080" y="325369"/>
            <a:ext cx="4368602" cy="1956841"/>
          </a:xfrm>
        </p:spPr>
        <p:txBody>
          <a:bodyPr anchor="b">
            <a:normAutofit/>
          </a:bodyPr>
          <a:lstStyle/>
          <a:p>
            <a:r>
              <a:rPr lang="en-US" sz="5400"/>
              <a:t>Geographic Locations</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B6BB2B-28A9-136B-EC4D-99E5BD415463}"/>
              </a:ext>
            </a:extLst>
          </p:cNvPr>
          <p:cNvSpPr>
            <a:spLocks noGrp="1"/>
          </p:cNvSpPr>
          <p:nvPr>
            <p:ph idx="1"/>
          </p:nvPr>
        </p:nvSpPr>
        <p:spPr>
          <a:xfrm>
            <a:off x="640080" y="2872899"/>
            <a:ext cx="4243589" cy="3320668"/>
          </a:xfrm>
        </p:spPr>
        <p:txBody>
          <a:bodyPr>
            <a:normAutofit/>
          </a:bodyPr>
          <a:lstStyle/>
          <a:p>
            <a:r>
              <a:rPr lang="en-US" sz="2000"/>
              <a:t>What has contributed to the rise in place marketing? </a:t>
            </a:r>
          </a:p>
          <a:p>
            <a:pPr lvl="1"/>
            <a:r>
              <a:rPr lang="en-US" sz="2000"/>
              <a:t>Increased mobility of people </a:t>
            </a:r>
          </a:p>
          <a:p>
            <a:pPr lvl="1"/>
            <a:r>
              <a:rPr lang="en-US" sz="2000"/>
              <a:t>Increased mobility of businesses </a:t>
            </a:r>
          </a:p>
          <a:p>
            <a:pPr lvl="1"/>
            <a:r>
              <a:rPr lang="en-US" sz="2000"/>
              <a:t>Growth in tourism </a:t>
            </a:r>
          </a:p>
          <a:p>
            <a:r>
              <a:rPr lang="en-US" sz="2000"/>
              <a:t>Cities, states, regions, and countries actively promote through advertising, direct mail, and other tools </a:t>
            </a:r>
          </a:p>
        </p:txBody>
      </p:sp>
      <p:pic>
        <p:nvPicPr>
          <p:cNvPr id="5" name="Picture 4" descr="A lake with trees and mountains in the background&#10;&#10;Description automatically generated with medium confidence">
            <a:extLst>
              <a:ext uri="{FF2B5EF4-FFF2-40B4-BE49-F238E27FC236}">
                <a16:creationId xmlns:a16="http://schemas.microsoft.com/office/drawing/2014/main" id="{75700853-19C6-7D93-E6A8-BA2A0B86E48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2198" r="2511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61267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639EE3-7F44-E514-51C9-CDFBEEB7EB8A}"/>
              </a:ext>
            </a:extLst>
          </p:cNvPr>
          <p:cNvSpPr>
            <a:spLocks noGrp="1"/>
          </p:cNvSpPr>
          <p:nvPr>
            <p:ph type="title"/>
          </p:nvPr>
        </p:nvSpPr>
        <p:spPr>
          <a:xfrm>
            <a:off x="640080" y="325369"/>
            <a:ext cx="4368602" cy="1956841"/>
          </a:xfrm>
        </p:spPr>
        <p:txBody>
          <a:bodyPr anchor="b">
            <a:normAutofit/>
          </a:bodyPr>
          <a:lstStyle/>
          <a:p>
            <a:r>
              <a:rPr lang="en-US" sz="5400"/>
              <a:t>Issues and Causes</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70F64E-B075-EDE6-2C47-68E61F765C29}"/>
              </a:ext>
            </a:extLst>
          </p:cNvPr>
          <p:cNvSpPr>
            <a:spLocks noGrp="1"/>
          </p:cNvSpPr>
          <p:nvPr>
            <p:ph idx="1"/>
          </p:nvPr>
        </p:nvSpPr>
        <p:spPr>
          <a:xfrm>
            <a:off x="640080" y="2872899"/>
            <a:ext cx="4243589" cy="3320668"/>
          </a:xfrm>
        </p:spPr>
        <p:txBody>
          <a:bodyPr>
            <a:normAutofit/>
          </a:bodyPr>
          <a:lstStyle/>
          <a:p>
            <a:r>
              <a:rPr lang="en-US" sz="2200"/>
              <a:t>Numerous ideas and causes have been branded</a:t>
            </a:r>
          </a:p>
          <a:p>
            <a:pPr lvl="1"/>
            <a:r>
              <a:rPr lang="en-US" sz="2200"/>
              <a:t>Especially by nonprofit organizations </a:t>
            </a:r>
          </a:p>
          <a:p>
            <a:r>
              <a:rPr lang="en-US" sz="2200"/>
              <a:t>May be captured in a phrase or slogan or represented by a symbol: </a:t>
            </a:r>
          </a:p>
          <a:p>
            <a:pPr lvl="1"/>
            <a:r>
              <a:rPr lang="en-US" sz="2200"/>
              <a:t>AIDS ribbons</a:t>
            </a:r>
          </a:p>
          <a:p>
            <a:pPr lvl="1"/>
            <a:r>
              <a:rPr lang="en-US" sz="2200"/>
              <a:t>Breast Cancer</a:t>
            </a:r>
          </a:p>
        </p:txBody>
      </p:sp>
      <p:pic>
        <p:nvPicPr>
          <p:cNvPr id="5" name="Picture 4" descr="Shape, logo, company name&#10;&#10;Description automatically generated">
            <a:extLst>
              <a:ext uri="{FF2B5EF4-FFF2-40B4-BE49-F238E27FC236}">
                <a16:creationId xmlns:a16="http://schemas.microsoft.com/office/drawing/2014/main" id="{656F87C9-F5A8-69BB-1723-77ED32D169EF}"/>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5042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9C0B1-8DEB-EFFC-C2FF-22FE0DC6CE89}"/>
              </a:ext>
            </a:extLst>
          </p:cNvPr>
          <p:cNvSpPr>
            <a:spLocks noGrp="1"/>
          </p:cNvSpPr>
          <p:nvPr>
            <p:ph type="title"/>
          </p:nvPr>
        </p:nvSpPr>
        <p:spPr/>
        <p:txBody>
          <a:bodyPr/>
          <a:lstStyle/>
          <a:p>
            <a:r>
              <a:rPr lang="en-US" dirty="0"/>
              <a:t>What are the Strongest Brands?</a:t>
            </a:r>
          </a:p>
        </p:txBody>
      </p:sp>
      <p:sp>
        <p:nvSpPr>
          <p:cNvPr id="3" name="Content Placeholder 2">
            <a:extLst>
              <a:ext uri="{FF2B5EF4-FFF2-40B4-BE49-F238E27FC236}">
                <a16:creationId xmlns:a16="http://schemas.microsoft.com/office/drawing/2014/main" id="{7D2EF929-E5C5-5AC0-D7E4-415A45976E6F}"/>
              </a:ext>
            </a:extLst>
          </p:cNvPr>
          <p:cNvSpPr>
            <a:spLocks noGrp="1"/>
          </p:cNvSpPr>
          <p:nvPr>
            <p:ph idx="1"/>
          </p:nvPr>
        </p:nvSpPr>
        <p:spPr/>
        <p:txBody>
          <a:bodyPr/>
          <a:lstStyle/>
          <a:p>
            <a:r>
              <a:rPr lang="en-US" dirty="0"/>
              <a:t>Brands that are the “strongest” are the brands that are:</a:t>
            </a:r>
          </a:p>
          <a:p>
            <a:pPr lvl="1"/>
            <a:r>
              <a:rPr lang="en-US" dirty="0"/>
              <a:t>Best known </a:t>
            </a:r>
          </a:p>
          <a:p>
            <a:pPr lvl="1"/>
            <a:r>
              <a:rPr lang="en-US" dirty="0"/>
              <a:t>Most highly regarded</a:t>
            </a:r>
          </a:p>
          <a:p>
            <a:r>
              <a:rPr lang="en-US" dirty="0"/>
              <a:t>Maintaining brand relevance and differentiation are important to the success of a brand </a:t>
            </a:r>
          </a:p>
        </p:txBody>
      </p:sp>
    </p:spTree>
    <p:extLst>
      <p:ext uri="{BB962C8B-B14F-4D97-AF65-F5344CB8AC3E}">
        <p14:creationId xmlns:p14="http://schemas.microsoft.com/office/powerpoint/2010/main" val="3516453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002E1A-9A1E-1BAB-8209-9374825914B5}"/>
              </a:ext>
            </a:extLst>
          </p:cNvPr>
          <p:cNvSpPr>
            <a:spLocks noGrp="1"/>
          </p:cNvSpPr>
          <p:nvPr>
            <p:ph type="title"/>
          </p:nvPr>
        </p:nvSpPr>
        <p:spPr>
          <a:xfrm>
            <a:off x="640080" y="325369"/>
            <a:ext cx="4368602" cy="1956841"/>
          </a:xfrm>
        </p:spPr>
        <p:txBody>
          <a:bodyPr anchor="b">
            <a:normAutofit/>
          </a:bodyPr>
          <a:lstStyle/>
          <a:p>
            <a:r>
              <a:rPr lang="en-US" sz="3400"/>
              <a:t>What industry has most of the world’s most valuable brands in the 21</a:t>
            </a:r>
            <a:r>
              <a:rPr lang="en-US" sz="3400" baseline="30000"/>
              <a:t>st</a:t>
            </a:r>
            <a:r>
              <a:rPr lang="en-US" sz="3400"/>
              <a:t> century?</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3F14D7-576C-7908-3458-FF8E4CC56251}"/>
              </a:ext>
            </a:extLst>
          </p:cNvPr>
          <p:cNvSpPr>
            <a:spLocks noGrp="1"/>
          </p:cNvSpPr>
          <p:nvPr>
            <p:ph idx="1"/>
          </p:nvPr>
        </p:nvSpPr>
        <p:spPr>
          <a:xfrm>
            <a:off x="640080" y="2872899"/>
            <a:ext cx="4243589" cy="3320668"/>
          </a:xfrm>
        </p:spPr>
        <p:txBody>
          <a:bodyPr>
            <a:normAutofit/>
          </a:bodyPr>
          <a:lstStyle/>
          <a:p>
            <a:pPr marL="514350" indent="-514350">
              <a:buFont typeface="+mj-lt"/>
              <a:buAutoNum type="alphaUcPeriod"/>
            </a:pPr>
            <a:r>
              <a:rPr lang="en-US" sz="2200"/>
              <a:t>Technology</a:t>
            </a:r>
          </a:p>
          <a:p>
            <a:pPr marL="514350" indent="-514350">
              <a:buFont typeface="+mj-lt"/>
              <a:buAutoNum type="alphaUcPeriod"/>
            </a:pPr>
            <a:r>
              <a:rPr lang="en-US" sz="2200"/>
              <a:t>Retail</a:t>
            </a:r>
          </a:p>
          <a:p>
            <a:pPr marL="514350" indent="-514350">
              <a:buFont typeface="+mj-lt"/>
              <a:buAutoNum type="alphaUcPeriod"/>
            </a:pPr>
            <a:r>
              <a:rPr lang="en-US" sz="2200"/>
              <a:t>Automotive</a:t>
            </a:r>
          </a:p>
          <a:p>
            <a:pPr marL="514350" indent="-514350">
              <a:buFont typeface="+mj-lt"/>
              <a:buAutoNum type="alphaUcPeriod"/>
            </a:pPr>
            <a:r>
              <a:rPr lang="en-US" sz="2200"/>
              <a:t>Media</a:t>
            </a:r>
          </a:p>
          <a:p>
            <a:endParaRPr lang="en-US" sz="2200"/>
          </a:p>
          <a:p>
            <a:endParaRPr lang="en-US" sz="2200"/>
          </a:p>
        </p:txBody>
      </p:sp>
      <p:pic>
        <p:nvPicPr>
          <p:cNvPr id="5" name="Picture 4" descr="Abstract blurred background of department store">
            <a:extLst>
              <a:ext uri="{FF2B5EF4-FFF2-40B4-BE49-F238E27FC236}">
                <a16:creationId xmlns:a16="http://schemas.microsoft.com/office/drawing/2014/main" id="{2646688E-753E-4640-917E-35A354CDBA83}"/>
              </a:ext>
            </a:extLst>
          </p:cNvPr>
          <p:cNvPicPr>
            <a:picLocks noChangeAspect="1"/>
          </p:cNvPicPr>
          <p:nvPr/>
        </p:nvPicPr>
        <p:blipFill rotWithShape="1">
          <a:blip r:embed="rId3"/>
          <a:srcRect l="10567" r="2247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42013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207934-F36D-6B6F-2C79-076CC673C16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a:solidFill>
                  <a:schemeClr val="tx1"/>
                </a:solidFill>
                <a:latin typeface="+mj-lt"/>
                <a:ea typeface="+mj-ea"/>
                <a:cs typeface="+mj-cs"/>
              </a:rPr>
              <a:t>Most Valuable global Brands</a:t>
            </a: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054DE1BA-5EC6-8DE3-C402-76AA47145AB9}"/>
              </a:ext>
            </a:extLst>
          </p:cNvPr>
          <p:cNvSpPr>
            <a:spLocks noGrp="1"/>
          </p:cNvSpPr>
          <p:nvPr/>
        </p:nvSpPr>
        <p:spPr>
          <a:xfrm>
            <a:off x="630936" y="2807208"/>
            <a:ext cx="3429000" cy="3410712"/>
          </a:xfrm>
          <a:prstGeom prst="rect">
            <a:avLst/>
          </a:prstGeom>
        </p:spPr>
        <p:txBody>
          <a:bodyPr vert="horz" lIns="91440" tIns="45720" rIns="91440" bIns="45720" rtlCol="0" anchor="t" anchorCtr="0">
            <a:normAutofit/>
          </a:bodyPr>
          <a:lstStyle>
            <a:defPPr marR="0" lvl="0" algn="l" rtl="0">
              <a:lnSpc>
                <a:spcPct val="100000"/>
              </a:lnSpc>
              <a:spcBef>
                <a:spcPts val="0"/>
              </a:spcBef>
              <a:spcAft>
                <a:spcPts val="0"/>
              </a:spcAft>
            </a:defPPr>
            <a:lvl1pPr marL="256032" marR="0" lvl="0" indent="-255600" algn="l" rtl="0">
              <a:lnSpc>
                <a:spcPct val="100000"/>
              </a:lnSpc>
              <a:spcBef>
                <a:spcPts val="15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4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lnSpc>
                <a:spcPct val="100000"/>
              </a:lnSpc>
              <a:spcBef>
                <a:spcPts val="600"/>
              </a:spcBef>
              <a:spcAft>
                <a:spcPts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432" indent="-228600">
              <a:lnSpc>
                <a:spcPct val="90000"/>
              </a:lnSpc>
              <a:buFont typeface="Arial" panose="020B0604020202020204" pitchFamily="34" charset="0"/>
              <a:buChar char="•"/>
            </a:pPr>
            <a:r>
              <a:rPr lang="en-US" sz="2200" b="1">
                <a:solidFill>
                  <a:schemeClr val="tx1"/>
                </a:solidFill>
                <a:ea typeface="+mn-ea"/>
                <a:cs typeface="+mn-cs"/>
              </a:rPr>
              <a:t>Sources:</a:t>
            </a:r>
            <a:r>
              <a:rPr lang="en-US" sz="2200" i="1">
                <a:solidFill>
                  <a:schemeClr val="tx1"/>
                </a:solidFill>
                <a:ea typeface="+mn-ea"/>
                <a:cs typeface="+mn-cs"/>
              </a:rPr>
              <a:t> </a:t>
            </a:r>
            <a:r>
              <a:rPr lang="en-US" sz="2200">
                <a:solidFill>
                  <a:schemeClr val="tx1"/>
                </a:solidFill>
                <a:ea typeface="+mn-ea"/>
                <a:cs typeface="+mn-cs"/>
              </a:rPr>
              <a:t>Based on Inter-brand, “The 100 Most Valuable Global Brands,” 2017.</a:t>
            </a:r>
          </a:p>
        </p:txBody>
      </p:sp>
      <p:pic>
        <p:nvPicPr>
          <p:cNvPr id="4" name="table">
            <a:extLst>
              <a:ext uri="{FF2B5EF4-FFF2-40B4-BE49-F238E27FC236}">
                <a16:creationId xmlns:a16="http://schemas.microsoft.com/office/drawing/2014/main" id="{F6062A93-94CB-3B63-9987-CCEEC348EB27}"/>
              </a:ext>
            </a:extLst>
          </p:cNvPr>
          <p:cNvPicPr>
            <a:picLocks noChangeAspect="1"/>
          </p:cNvPicPr>
          <p:nvPr/>
        </p:nvPicPr>
        <p:blipFill>
          <a:blip r:embed="rId2"/>
          <a:stretch>
            <a:fillRect/>
          </a:stretch>
        </p:blipFill>
        <p:spPr>
          <a:xfrm>
            <a:off x="4654296" y="1365135"/>
            <a:ext cx="6903720" cy="4127730"/>
          </a:xfrm>
          <a:prstGeom prst="rect">
            <a:avLst/>
          </a:prstGeom>
        </p:spPr>
      </p:pic>
    </p:spTree>
    <p:extLst>
      <p:ext uri="{BB962C8B-B14F-4D97-AF65-F5344CB8AC3E}">
        <p14:creationId xmlns:p14="http://schemas.microsoft.com/office/powerpoint/2010/main" val="1165989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E559D1-1B01-0D01-2918-EC02E1924635}"/>
              </a:ext>
            </a:extLst>
          </p:cNvPr>
          <p:cNvSpPr>
            <a:spLocks noGrp="1"/>
          </p:cNvSpPr>
          <p:nvPr>
            <p:ph type="title"/>
          </p:nvPr>
        </p:nvSpPr>
        <p:spPr>
          <a:xfrm>
            <a:off x="838200" y="365125"/>
            <a:ext cx="10515600" cy="1325563"/>
          </a:xfrm>
        </p:spPr>
        <p:txBody>
          <a:bodyPr>
            <a:normAutofit/>
          </a:bodyPr>
          <a:lstStyle/>
          <a:p>
            <a:r>
              <a:rPr lang="en-US" sz="5400"/>
              <a:t>Group Formation</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F4BA1FB-70C6-1F51-472A-CB46B8DEBAF8}"/>
              </a:ext>
            </a:extLst>
          </p:cNvPr>
          <p:cNvGraphicFramePr>
            <a:graphicFrameLocks noGrp="1"/>
          </p:cNvGraphicFramePr>
          <p:nvPr>
            <p:ph idx="1"/>
            <p:extLst>
              <p:ext uri="{D42A27DB-BD31-4B8C-83A1-F6EECF244321}">
                <p14:modId xmlns:p14="http://schemas.microsoft.com/office/powerpoint/2010/main" val="243182859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234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714088-2126-49E2-88C6-49E4AFFC7BB0}"/>
              </a:ext>
            </a:extLst>
          </p:cNvPr>
          <p:cNvSpPr>
            <a:spLocks noGrp="1"/>
          </p:cNvSpPr>
          <p:nvPr>
            <p:ph type="title"/>
          </p:nvPr>
        </p:nvSpPr>
        <p:spPr>
          <a:xfrm>
            <a:off x="371094" y="1161288"/>
            <a:ext cx="3438144" cy="1239012"/>
          </a:xfrm>
        </p:spPr>
        <p:txBody>
          <a:bodyPr anchor="ctr">
            <a:normAutofit/>
          </a:bodyPr>
          <a:lstStyle/>
          <a:p>
            <a:r>
              <a:rPr lang="en-US" sz="2800"/>
              <a:t>Instructor Bio</a:t>
            </a:r>
          </a:p>
        </p:txBody>
      </p:sp>
      <p:sp>
        <p:nvSpPr>
          <p:cNvPr id="20" name="Rectangle 19">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E3C85AA-D4FC-48EC-BDFB-12EB9C4A1EB0}"/>
              </a:ext>
            </a:extLst>
          </p:cNvPr>
          <p:cNvSpPr>
            <a:spLocks noGrp="1"/>
          </p:cNvSpPr>
          <p:nvPr>
            <p:ph idx="1"/>
          </p:nvPr>
        </p:nvSpPr>
        <p:spPr>
          <a:xfrm>
            <a:off x="371094" y="2718054"/>
            <a:ext cx="3438906" cy="3207258"/>
          </a:xfrm>
        </p:spPr>
        <p:txBody>
          <a:bodyPr anchor="t">
            <a:normAutofit/>
          </a:bodyPr>
          <a:lstStyle/>
          <a:p>
            <a:r>
              <a:rPr lang="en-US" sz="1700"/>
              <a:t>Name: Mike Nguyen</a:t>
            </a:r>
          </a:p>
          <a:p>
            <a:r>
              <a:rPr lang="en-US" sz="1700"/>
              <a:t>Office: Room 249</a:t>
            </a:r>
          </a:p>
          <a:p>
            <a:r>
              <a:rPr lang="en-US" sz="1700"/>
              <a:t>Office Hour: by appointment</a:t>
            </a:r>
          </a:p>
          <a:p>
            <a:r>
              <a:rPr lang="en-US" sz="1700"/>
              <a:t>Email: </a:t>
            </a:r>
            <a:r>
              <a:rPr lang="en-US" sz="1700">
                <a:hlinkClick r:id="rId3"/>
              </a:rPr>
              <a:t>mikenguyen@pitt.edu</a:t>
            </a:r>
            <a:endParaRPr lang="en-US" sz="1700"/>
          </a:p>
          <a:p>
            <a:r>
              <a:rPr lang="en-US" sz="1700">
                <a:hlinkClick r:id="rId4"/>
              </a:rPr>
              <a:t>https://mikenguyen.netlify.app/</a:t>
            </a:r>
            <a:endParaRPr lang="en-US" sz="1700"/>
          </a:p>
        </p:txBody>
      </p:sp>
      <p:pic>
        <p:nvPicPr>
          <p:cNvPr id="9" name="Graphic 8" descr="User">
            <a:extLst>
              <a:ext uri="{FF2B5EF4-FFF2-40B4-BE49-F238E27FC236}">
                <a16:creationId xmlns:a16="http://schemas.microsoft.com/office/drawing/2014/main" id="{39386F7A-D27E-417D-AE1E-833BB0F129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24144" y="841248"/>
            <a:ext cx="5276088" cy="5276088"/>
          </a:xfrm>
          <a:prstGeom prst="rect">
            <a:avLst/>
          </a:prstGeom>
        </p:spPr>
      </p:pic>
      <p:sp>
        <p:nvSpPr>
          <p:cNvPr id="4" name="Footer Placeholder 3">
            <a:extLst>
              <a:ext uri="{FF2B5EF4-FFF2-40B4-BE49-F238E27FC236}">
                <a16:creationId xmlns:a16="http://schemas.microsoft.com/office/drawing/2014/main" id="{07C11359-5C15-4A27-8791-FA3586ADE932}"/>
              </a:ext>
            </a:extLst>
          </p:cNvPr>
          <p:cNvSpPr>
            <a:spLocks noGrp="1"/>
          </p:cNvSpPr>
          <p:nvPr>
            <p:ph type="ftr" sz="quarter" idx="11"/>
          </p:nvPr>
        </p:nvSpPr>
        <p:spPr>
          <a:xfrm>
            <a:off x="4901184" y="6356350"/>
            <a:ext cx="4114800" cy="365125"/>
          </a:xfrm>
        </p:spPr>
        <p:txBody>
          <a:bodyPr>
            <a:normAutofit/>
          </a:bodyPr>
          <a:lstStyle/>
          <a:p>
            <a:pPr algn="l">
              <a:spcAft>
                <a:spcPts val="600"/>
              </a:spcAft>
            </a:pPr>
            <a:r>
              <a:rPr lang="en-US">
                <a:solidFill>
                  <a:schemeClr val="tx1">
                    <a:lumMod val="50000"/>
                    <a:lumOff val="50000"/>
                  </a:schemeClr>
                </a:solidFill>
              </a:rPr>
              <a:t>Mike Nguyen</a:t>
            </a:r>
          </a:p>
        </p:txBody>
      </p:sp>
      <p:sp>
        <p:nvSpPr>
          <p:cNvPr id="5" name="Slide Number Placeholder 4">
            <a:extLst>
              <a:ext uri="{FF2B5EF4-FFF2-40B4-BE49-F238E27FC236}">
                <a16:creationId xmlns:a16="http://schemas.microsoft.com/office/drawing/2014/main" id="{B9A3E995-A5CB-4AD9-BA79-9BDD78564384}"/>
              </a:ext>
            </a:extLst>
          </p:cNvPr>
          <p:cNvSpPr>
            <a:spLocks noGrp="1"/>
          </p:cNvSpPr>
          <p:nvPr>
            <p:ph type="sldNum" sz="quarter" idx="12"/>
          </p:nvPr>
        </p:nvSpPr>
        <p:spPr>
          <a:xfrm>
            <a:off x="9695688" y="6356350"/>
            <a:ext cx="2121408" cy="365125"/>
          </a:xfrm>
        </p:spPr>
        <p:txBody>
          <a:bodyPr>
            <a:normAutofit/>
          </a:bodyPr>
          <a:lstStyle/>
          <a:p>
            <a:pPr>
              <a:spcAft>
                <a:spcPts val="600"/>
              </a:spcAft>
            </a:pPr>
            <a:fld id="{A6AF1B4E-90EC-4A51-B6E5-B702C054ECB0}" type="slidenum">
              <a:rPr lang="en-US">
                <a:solidFill>
                  <a:schemeClr val="tx1">
                    <a:lumMod val="50000"/>
                    <a:lumOff val="50000"/>
                  </a:schemeClr>
                </a:solidFill>
              </a:rPr>
              <a:pPr>
                <a:spcAft>
                  <a:spcPts val="600"/>
                </a:spcAft>
              </a:pPr>
              <a:t>4</a:t>
            </a:fld>
            <a:endParaRPr lang="en-US">
              <a:solidFill>
                <a:schemeClr val="tx1">
                  <a:lumMod val="50000"/>
                  <a:lumOff val="50000"/>
                </a:schemeClr>
              </a:solidFill>
            </a:endParaRPr>
          </a:p>
        </p:txBody>
      </p:sp>
    </p:spTree>
    <p:extLst>
      <p:ext uri="{BB962C8B-B14F-4D97-AF65-F5344CB8AC3E}">
        <p14:creationId xmlns:p14="http://schemas.microsoft.com/office/powerpoint/2010/main" val="9710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45249F-A031-EC61-C8FC-3B6057AD7B12}"/>
              </a:ext>
            </a:extLst>
          </p:cNvPr>
          <p:cNvSpPr>
            <a:spLocks noGrp="1"/>
          </p:cNvSpPr>
          <p:nvPr>
            <p:ph type="title"/>
          </p:nvPr>
        </p:nvSpPr>
        <p:spPr>
          <a:xfrm>
            <a:off x="5297762" y="329184"/>
            <a:ext cx="6251110" cy="1783080"/>
          </a:xfrm>
        </p:spPr>
        <p:txBody>
          <a:bodyPr anchor="b">
            <a:normAutofit/>
          </a:bodyPr>
          <a:lstStyle/>
          <a:p>
            <a:r>
              <a:rPr lang="en-US" sz="5400"/>
              <a:t>Branding Challenges and Opportunities</a:t>
            </a:r>
          </a:p>
        </p:txBody>
      </p:sp>
      <p:pic>
        <p:nvPicPr>
          <p:cNvPr id="5" name="Picture 4">
            <a:extLst>
              <a:ext uri="{FF2B5EF4-FFF2-40B4-BE49-F238E27FC236}">
                <a16:creationId xmlns:a16="http://schemas.microsoft.com/office/drawing/2014/main" id="{D1C067D4-477D-3ED7-AEEE-1B99AED4D94A}"/>
              </a:ext>
            </a:extLst>
          </p:cNvPr>
          <p:cNvPicPr>
            <a:picLocks noChangeAspect="1"/>
          </p:cNvPicPr>
          <p:nvPr/>
        </p:nvPicPr>
        <p:blipFill rotWithShape="1">
          <a:blip r:embed="rId3"/>
          <a:srcRect l="19921" r="4187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56768E-71F6-D095-92BA-F4E988BF0198}"/>
              </a:ext>
            </a:extLst>
          </p:cNvPr>
          <p:cNvSpPr>
            <a:spLocks noGrp="1"/>
          </p:cNvSpPr>
          <p:nvPr>
            <p:ph idx="1"/>
          </p:nvPr>
        </p:nvSpPr>
        <p:spPr>
          <a:xfrm>
            <a:off x="5297762" y="2706624"/>
            <a:ext cx="6251110" cy="3483864"/>
          </a:xfrm>
        </p:spPr>
        <p:txBody>
          <a:bodyPr>
            <a:normAutofit/>
          </a:bodyPr>
          <a:lstStyle/>
          <a:p>
            <a:pPr marL="0" indent="0">
              <a:buNone/>
            </a:pPr>
            <a:r>
              <a:rPr lang="en-US" sz="1200" b="1"/>
              <a:t>Opportunities</a:t>
            </a:r>
          </a:p>
          <a:p>
            <a:r>
              <a:rPr lang="en-US" sz="1200"/>
              <a:t>Unparalleled access to info and new technologies </a:t>
            </a:r>
          </a:p>
          <a:p>
            <a:r>
              <a:rPr lang="en-US" sz="1200"/>
              <a:t>Sharing info and goods</a:t>
            </a:r>
          </a:p>
          <a:p>
            <a:r>
              <a:rPr lang="en-US" sz="1200"/>
              <a:t>Media transformation</a:t>
            </a:r>
          </a:p>
          <a:p>
            <a:pPr marL="0" indent="0">
              <a:buNone/>
            </a:pPr>
            <a:r>
              <a:rPr lang="en-US" sz="1200" b="1"/>
              <a:t>Challenges</a:t>
            </a:r>
          </a:p>
          <a:p>
            <a:r>
              <a:rPr lang="en-US" sz="1200"/>
              <a:t>Downward pressure on prices </a:t>
            </a:r>
          </a:p>
          <a:p>
            <a:r>
              <a:rPr lang="en-US" sz="1200"/>
              <a:t>Ubiquitous connectivity and the consumer backlash </a:t>
            </a:r>
          </a:p>
          <a:p>
            <a:r>
              <a:rPr lang="en-US" sz="1200"/>
              <a:t>Unexpected sources of competition </a:t>
            </a:r>
          </a:p>
          <a:p>
            <a:r>
              <a:rPr lang="en-US" sz="1200"/>
              <a:t>Disintermediation and reintermediation </a:t>
            </a:r>
          </a:p>
          <a:p>
            <a:r>
              <a:rPr lang="en-US" sz="1200"/>
              <a:t>Alternative sources of info about product quality </a:t>
            </a:r>
          </a:p>
          <a:p>
            <a:r>
              <a:rPr lang="en-US" sz="1200"/>
              <a:t>Winner-takes-all markets </a:t>
            </a:r>
          </a:p>
          <a:p>
            <a:r>
              <a:rPr lang="en-US" sz="1200"/>
              <a:t>The Importance of customer-centricity </a:t>
            </a:r>
          </a:p>
        </p:txBody>
      </p:sp>
    </p:spTree>
    <p:extLst>
      <p:ext uri="{BB962C8B-B14F-4D97-AF65-F5344CB8AC3E}">
        <p14:creationId xmlns:p14="http://schemas.microsoft.com/office/powerpoint/2010/main" val="1356435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A3C14B-F9EF-488E-05CF-97EF14076DCE}"/>
              </a:ext>
            </a:extLst>
          </p:cNvPr>
          <p:cNvSpPr>
            <a:spLocks noGrp="1"/>
          </p:cNvSpPr>
          <p:nvPr>
            <p:ph type="title"/>
          </p:nvPr>
        </p:nvSpPr>
        <p:spPr>
          <a:xfrm>
            <a:off x="5297762" y="329184"/>
            <a:ext cx="6251110" cy="1783080"/>
          </a:xfrm>
        </p:spPr>
        <p:txBody>
          <a:bodyPr anchor="b">
            <a:normAutofit/>
          </a:bodyPr>
          <a:lstStyle/>
          <a:p>
            <a:r>
              <a:rPr lang="en-US" sz="5400"/>
              <a:t>Unparallel Access to Info and New Tech</a:t>
            </a:r>
          </a:p>
        </p:txBody>
      </p:sp>
      <p:pic>
        <p:nvPicPr>
          <p:cNvPr id="5" name="Picture 4" descr="Mobile device with apps">
            <a:extLst>
              <a:ext uri="{FF2B5EF4-FFF2-40B4-BE49-F238E27FC236}">
                <a16:creationId xmlns:a16="http://schemas.microsoft.com/office/drawing/2014/main" id="{3D956BB7-FF4F-AE3B-C8D6-4CFDE5A1CCE2}"/>
              </a:ext>
            </a:extLst>
          </p:cNvPr>
          <p:cNvPicPr>
            <a:picLocks noChangeAspect="1"/>
          </p:cNvPicPr>
          <p:nvPr/>
        </p:nvPicPr>
        <p:blipFill rotWithShape="1">
          <a:blip r:embed="rId3"/>
          <a:srcRect l="50685" r="1111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8BCB5ED-335C-A3B7-94BD-F897D624F337}"/>
              </a:ext>
            </a:extLst>
          </p:cNvPr>
          <p:cNvSpPr>
            <a:spLocks noGrp="1"/>
          </p:cNvSpPr>
          <p:nvPr>
            <p:ph idx="1"/>
          </p:nvPr>
        </p:nvSpPr>
        <p:spPr>
          <a:xfrm>
            <a:off x="5297762" y="2706624"/>
            <a:ext cx="6251110" cy="3483864"/>
          </a:xfrm>
        </p:spPr>
        <p:txBody>
          <a:bodyPr>
            <a:normAutofit/>
          </a:bodyPr>
          <a:lstStyle/>
          <a:p>
            <a:r>
              <a:rPr lang="en-US" sz="2200" dirty="0"/>
              <a:t>Technology has created vast amounts of info </a:t>
            </a:r>
          </a:p>
          <a:p>
            <a:r>
              <a:rPr lang="en-US" sz="2200" dirty="0"/>
              <a:t>Over time, as technology becomes more standard, brand marketers may find opportunities: </a:t>
            </a:r>
          </a:p>
          <a:p>
            <a:pPr lvl="1"/>
            <a:r>
              <a:rPr lang="en-US" sz="2200" dirty="0"/>
              <a:t>Utilizing innovative features in designing better brand experiences for their customers </a:t>
            </a:r>
          </a:p>
        </p:txBody>
      </p:sp>
    </p:spTree>
    <p:extLst>
      <p:ext uri="{BB962C8B-B14F-4D97-AF65-F5344CB8AC3E}">
        <p14:creationId xmlns:p14="http://schemas.microsoft.com/office/powerpoint/2010/main" val="166225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956464-A6A9-7DCB-A4FC-361762297E3E}"/>
              </a:ext>
            </a:extLst>
          </p:cNvPr>
          <p:cNvSpPr>
            <a:spLocks noGrp="1"/>
          </p:cNvSpPr>
          <p:nvPr>
            <p:ph type="title"/>
          </p:nvPr>
        </p:nvSpPr>
        <p:spPr>
          <a:xfrm>
            <a:off x="640080" y="329184"/>
            <a:ext cx="6894576" cy="1783080"/>
          </a:xfrm>
        </p:spPr>
        <p:txBody>
          <a:bodyPr anchor="b">
            <a:normAutofit/>
          </a:bodyPr>
          <a:lstStyle/>
          <a:p>
            <a:r>
              <a:rPr lang="en-US" sz="5400"/>
              <a:t>Sharing Info and Goods</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DE2CB6-DD26-1DAC-ED3F-C09BF20E8BEF}"/>
              </a:ext>
            </a:extLst>
          </p:cNvPr>
          <p:cNvSpPr>
            <a:spLocks noGrp="1"/>
          </p:cNvSpPr>
          <p:nvPr>
            <p:ph idx="1"/>
          </p:nvPr>
        </p:nvSpPr>
        <p:spPr>
          <a:xfrm>
            <a:off x="640080" y="2706624"/>
            <a:ext cx="6894576" cy="3483864"/>
          </a:xfrm>
        </p:spPr>
        <p:txBody>
          <a:bodyPr>
            <a:normAutofit/>
          </a:bodyPr>
          <a:lstStyle/>
          <a:p>
            <a:r>
              <a:rPr lang="en-US" sz="2200" dirty="0"/>
              <a:t>Technology has offered 2 phenomena related to branding </a:t>
            </a:r>
          </a:p>
          <a:p>
            <a:pPr lvl="1"/>
            <a:r>
              <a:rPr lang="en-US" sz="2200" dirty="0"/>
              <a:t>Social media platforms: </a:t>
            </a:r>
          </a:p>
          <a:p>
            <a:pPr lvl="1"/>
            <a:r>
              <a:rPr lang="en-US" sz="2200" dirty="0"/>
              <a:t>Peer-to-peer sharing: </a:t>
            </a:r>
          </a:p>
          <a:p>
            <a:pPr lvl="2"/>
            <a:r>
              <a:rPr lang="en-US" sz="2200" dirty="0"/>
              <a:t>Airbnb, Zipcar, Napster?</a:t>
            </a:r>
          </a:p>
        </p:txBody>
      </p:sp>
      <p:pic>
        <p:nvPicPr>
          <p:cNvPr id="8" name="Picture 7" descr="Logo&#10;&#10;Description automatically generated">
            <a:extLst>
              <a:ext uri="{FF2B5EF4-FFF2-40B4-BE49-F238E27FC236}">
                <a16:creationId xmlns:a16="http://schemas.microsoft.com/office/drawing/2014/main" id="{B4024E2B-D339-AAC9-46A0-400E82128BF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63840" y="844920"/>
            <a:ext cx="4014216" cy="2398494"/>
          </a:xfrm>
          <a:prstGeom prst="rect">
            <a:avLst/>
          </a:prstGeom>
        </p:spPr>
      </p:pic>
      <p:pic>
        <p:nvPicPr>
          <p:cNvPr id="5" name="Picture 4" descr="A red and white sign&#10;&#10;Description automatically generated with low confidence">
            <a:extLst>
              <a:ext uri="{FF2B5EF4-FFF2-40B4-BE49-F238E27FC236}">
                <a16:creationId xmlns:a16="http://schemas.microsoft.com/office/drawing/2014/main" id="{48C81103-B43E-3D45-2211-EA05BD02969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863840" y="4273240"/>
            <a:ext cx="3995928" cy="1788177"/>
          </a:xfrm>
          <a:prstGeom prst="rect">
            <a:avLst/>
          </a:prstGeom>
        </p:spPr>
      </p:pic>
      <p:sp>
        <p:nvSpPr>
          <p:cNvPr id="6" name="TextBox 5">
            <a:extLst>
              <a:ext uri="{FF2B5EF4-FFF2-40B4-BE49-F238E27FC236}">
                <a16:creationId xmlns:a16="http://schemas.microsoft.com/office/drawing/2014/main" id="{28F8C8C2-8491-BE3F-6344-D09B648F6AB4}"/>
              </a:ext>
            </a:extLst>
          </p:cNvPr>
          <p:cNvSpPr txBox="1"/>
          <p:nvPr/>
        </p:nvSpPr>
        <p:spPr>
          <a:xfrm>
            <a:off x="9539902" y="5861362"/>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travelshopgirl.com/how-a-great-airbnb-experience-can-change-your-lif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
        <p:nvSpPr>
          <p:cNvPr id="9" name="TextBox 8">
            <a:extLst>
              <a:ext uri="{FF2B5EF4-FFF2-40B4-BE49-F238E27FC236}">
                <a16:creationId xmlns:a16="http://schemas.microsoft.com/office/drawing/2014/main" id="{113D227F-A095-8F22-4F92-2F7F43087020}"/>
              </a:ext>
            </a:extLst>
          </p:cNvPr>
          <p:cNvSpPr txBox="1"/>
          <p:nvPr/>
        </p:nvSpPr>
        <p:spPr>
          <a:xfrm>
            <a:off x="9558190" y="3043359"/>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omgnews.today/uber-working-deal-sell-xchange-leasing-fair-sourc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44433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4D861C-ECBE-34B1-6F11-BE4AED7B814B}"/>
              </a:ext>
            </a:extLst>
          </p:cNvPr>
          <p:cNvSpPr>
            <a:spLocks noGrp="1"/>
          </p:cNvSpPr>
          <p:nvPr>
            <p:ph type="title"/>
          </p:nvPr>
        </p:nvSpPr>
        <p:spPr>
          <a:xfrm>
            <a:off x="640080" y="325369"/>
            <a:ext cx="4368602" cy="1956841"/>
          </a:xfrm>
        </p:spPr>
        <p:txBody>
          <a:bodyPr anchor="b">
            <a:normAutofit/>
          </a:bodyPr>
          <a:lstStyle/>
          <a:p>
            <a:r>
              <a:rPr lang="en-US" sz="5400"/>
              <a:t>Media Transformation</a:t>
            </a:r>
          </a:p>
        </p:txBody>
      </p:sp>
      <p:sp>
        <p:nvSpPr>
          <p:cNvPr id="2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9443F0-34BD-8A90-8AFA-B34A998897C4}"/>
              </a:ext>
            </a:extLst>
          </p:cNvPr>
          <p:cNvSpPr>
            <a:spLocks noGrp="1"/>
          </p:cNvSpPr>
          <p:nvPr>
            <p:ph idx="1"/>
          </p:nvPr>
        </p:nvSpPr>
        <p:spPr>
          <a:xfrm>
            <a:off x="640080" y="2872899"/>
            <a:ext cx="4243589" cy="3320668"/>
          </a:xfrm>
        </p:spPr>
        <p:txBody>
          <a:bodyPr>
            <a:normAutofit/>
          </a:bodyPr>
          <a:lstStyle/>
          <a:p>
            <a:pPr marL="0" indent="0">
              <a:buNone/>
            </a:pPr>
            <a:r>
              <a:rPr lang="en-US" sz="2200"/>
              <a:t>Marketers are spending more on nontraditional forms of communication: </a:t>
            </a:r>
          </a:p>
          <a:p>
            <a:pPr lvl="1"/>
            <a:r>
              <a:rPr lang="en-US" sz="2200"/>
              <a:t>Social media </a:t>
            </a:r>
          </a:p>
          <a:p>
            <a:pPr lvl="1"/>
            <a:r>
              <a:rPr lang="en-US" sz="2200"/>
              <a:t>Paid Influencers </a:t>
            </a:r>
          </a:p>
          <a:p>
            <a:pPr lvl="1"/>
            <a:r>
              <a:rPr lang="en-US" sz="2200"/>
              <a:t>Sponsored bloggers </a:t>
            </a:r>
          </a:p>
        </p:txBody>
      </p:sp>
      <p:pic>
        <p:nvPicPr>
          <p:cNvPr id="5" name="Picture 4" descr="A person using a computer&#10;&#10;Description automatically generated with low confidence">
            <a:extLst>
              <a:ext uri="{FF2B5EF4-FFF2-40B4-BE49-F238E27FC236}">
                <a16:creationId xmlns:a16="http://schemas.microsoft.com/office/drawing/2014/main" id="{7DEC1D8E-7324-4E14-8FC0-FBF70940FEC7}"/>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994" r="630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79369AC8-939C-9BCA-E8BA-71637C399C0D}"/>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raidersonlinestore.com/influencers-classic-advertisi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99298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4E5C9-612B-A3A4-8AE0-028B793D6269}"/>
              </a:ext>
            </a:extLst>
          </p:cNvPr>
          <p:cNvSpPr>
            <a:spLocks noGrp="1"/>
          </p:cNvSpPr>
          <p:nvPr>
            <p:ph type="title"/>
          </p:nvPr>
        </p:nvSpPr>
        <p:spPr>
          <a:xfrm>
            <a:off x="5297762" y="329184"/>
            <a:ext cx="6251110" cy="1783080"/>
          </a:xfrm>
        </p:spPr>
        <p:txBody>
          <a:bodyPr anchor="b">
            <a:normAutofit/>
          </a:bodyPr>
          <a:lstStyle/>
          <a:p>
            <a:r>
              <a:rPr lang="en-US" sz="5400"/>
              <a:t>Downward Pressure on Prices</a:t>
            </a:r>
          </a:p>
        </p:txBody>
      </p:sp>
      <p:pic>
        <p:nvPicPr>
          <p:cNvPr id="14" name="Picture 4" descr="Magnifying glass showing decling performance">
            <a:extLst>
              <a:ext uri="{FF2B5EF4-FFF2-40B4-BE49-F238E27FC236}">
                <a16:creationId xmlns:a16="http://schemas.microsoft.com/office/drawing/2014/main" id="{59453178-0C7F-4620-D557-D69AAE99F3D4}"/>
              </a:ext>
            </a:extLst>
          </p:cNvPr>
          <p:cNvPicPr>
            <a:picLocks noChangeAspect="1"/>
          </p:cNvPicPr>
          <p:nvPr/>
        </p:nvPicPr>
        <p:blipFill rotWithShape="1">
          <a:blip r:embed="rId3"/>
          <a:srcRect l="12053" r="4261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08F7E2-C188-7989-5BEF-EEF0CB0C1209}"/>
              </a:ext>
            </a:extLst>
          </p:cNvPr>
          <p:cNvSpPr>
            <a:spLocks noGrp="1"/>
          </p:cNvSpPr>
          <p:nvPr>
            <p:ph idx="1"/>
          </p:nvPr>
        </p:nvSpPr>
        <p:spPr>
          <a:xfrm>
            <a:off x="5297762" y="2706624"/>
            <a:ext cx="6251110" cy="3483864"/>
          </a:xfrm>
        </p:spPr>
        <p:txBody>
          <a:bodyPr>
            <a:normAutofit/>
          </a:bodyPr>
          <a:lstStyle/>
          <a:p>
            <a:r>
              <a:rPr lang="en-US" sz="2200" dirty="0"/>
              <a:t>As search costs for info become lower, consumers can compare prices more easily: </a:t>
            </a:r>
          </a:p>
          <a:p>
            <a:pPr lvl="1"/>
            <a:r>
              <a:rPr lang="en-US" sz="2200" dirty="0"/>
              <a:t>Thus, they can switch to a different brand more easily </a:t>
            </a:r>
          </a:p>
          <a:p>
            <a:pPr lvl="1"/>
            <a:r>
              <a:rPr lang="en-US" sz="2200" dirty="0"/>
              <a:t>This may cause more commodification of products and services </a:t>
            </a:r>
          </a:p>
          <a:p>
            <a:pPr lvl="1"/>
            <a:r>
              <a:rPr lang="en-US" sz="2200" dirty="0"/>
              <a:t>This creates challenges for brand marketers</a:t>
            </a:r>
          </a:p>
        </p:txBody>
      </p:sp>
    </p:spTree>
    <p:extLst>
      <p:ext uri="{BB962C8B-B14F-4D97-AF65-F5344CB8AC3E}">
        <p14:creationId xmlns:p14="http://schemas.microsoft.com/office/powerpoint/2010/main" val="348202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1F6FB2-B3BD-F36E-8E20-BAEA492FF3F4}"/>
              </a:ext>
            </a:extLst>
          </p:cNvPr>
          <p:cNvSpPr>
            <a:spLocks noGrp="1"/>
          </p:cNvSpPr>
          <p:nvPr>
            <p:ph type="title"/>
          </p:nvPr>
        </p:nvSpPr>
        <p:spPr>
          <a:xfrm>
            <a:off x="5297762" y="329184"/>
            <a:ext cx="6251110" cy="1783080"/>
          </a:xfrm>
        </p:spPr>
        <p:txBody>
          <a:bodyPr anchor="b">
            <a:normAutofit/>
          </a:bodyPr>
          <a:lstStyle/>
          <a:p>
            <a:r>
              <a:rPr lang="en-US" sz="4200"/>
              <a:t>Ubiquitous Connectivity and the Consumer Backlash</a:t>
            </a:r>
          </a:p>
        </p:txBody>
      </p:sp>
      <p:pic>
        <p:nvPicPr>
          <p:cNvPr id="5" name="Picture 4" descr="A picture containing indoor, wall, toy, office&#10;&#10;Description automatically generated">
            <a:extLst>
              <a:ext uri="{FF2B5EF4-FFF2-40B4-BE49-F238E27FC236}">
                <a16:creationId xmlns:a16="http://schemas.microsoft.com/office/drawing/2014/main" id="{7FAB8F2C-78E0-A351-B205-BA5561F54C7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376" r="2776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F134DA-132B-3F1C-C5BE-93491B3FD586}"/>
              </a:ext>
            </a:extLst>
          </p:cNvPr>
          <p:cNvSpPr>
            <a:spLocks noGrp="1"/>
          </p:cNvSpPr>
          <p:nvPr>
            <p:ph idx="1"/>
          </p:nvPr>
        </p:nvSpPr>
        <p:spPr>
          <a:xfrm>
            <a:off x="5297762" y="2706624"/>
            <a:ext cx="6251110" cy="3483864"/>
          </a:xfrm>
        </p:spPr>
        <p:txBody>
          <a:bodyPr>
            <a:normAutofit/>
          </a:bodyPr>
          <a:lstStyle/>
          <a:p>
            <a:r>
              <a:rPr lang="en-US" sz="2200" dirty="0"/>
              <a:t>As digital and electronic connectivity become ubiquitous, consumers’ attention is lessened, and are more vulnerable to intrusions: </a:t>
            </a:r>
          </a:p>
          <a:p>
            <a:pPr lvl="1"/>
            <a:r>
              <a:rPr lang="en-US" sz="2200" dirty="0"/>
              <a:t>Backlash may come as consumers become increasingly resistant to marketers’ attempts to gain access to them </a:t>
            </a:r>
          </a:p>
          <a:p>
            <a:pPr lvl="1"/>
            <a:r>
              <a:rPr lang="en-US" sz="2200" dirty="0"/>
              <a:t>Software may come available that thwarts marketers’ efforts to reach consumers</a:t>
            </a:r>
          </a:p>
        </p:txBody>
      </p:sp>
      <p:sp>
        <p:nvSpPr>
          <p:cNvPr id="6" name="TextBox 5">
            <a:extLst>
              <a:ext uri="{FF2B5EF4-FFF2-40B4-BE49-F238E27FC236}">
                <a16:creationId xmlns:a16="http://schemas.microsoft.com/office/drawing/2014/main" id="{5FB5727D-04D3-24C7-9757-BD519ED5B351}"/>
              </a:ext>
            </a:extLst>
          </p:cNvPr>
          <p:cNvSpPr txBox="1"/>
          <p:nvPr/>
        </p:nvSpPr>
        <p:spPr>
          <a:xfrm>
            <a:off x="9751908" y="6657945"/>
            <a:ext cx="244009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bwatwood.edublogs.org/preventing-info-overload/">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17510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A48FAF-0F72-9AFD-E98A-5E3858F99C84}"/>
              </a:ext>
            </a:extLst>
          </p:cNvPr>
          <p:cNvSpPr>
            <a:spLocks noGrp="1"/>
          </p:cNvSpPr>
          <p:nvPr>
            <p:ph type="title"/>
          </p:nvPr>
        </p:nvSpPr>
        <p:spPr>
          <a:xfrm>
            <a:off x="640080" y="4777739"/>
            <a:ext cx="3418990" cy="1412119"/>
          </a:xfrm>
        </p:spPr>
        <p:txBody>
          <a:bodyPr>
            <a:normAutofit/>
          </a:bodyPr>
          <a:lstStyle/>
          <a:p>
            <a:r>
              <a:rPr lang="en-US" sz="3000"/>
              <a:t>Unexpected Sources of Competition</a:t>
            </a:r>
          </a:p>
        </p:txBody>
      </p:sp>
      <p:pic>
        <p:nvPicPr>
          <p:cNvPr id="5" name="Picture 4">
            <a:extLst>
              <a:ext uri="{FF2B5EF4-FFF2-40B4-BE49-F238E27FC236}">
                <a16:creationId xmlns:a16="http://schemas.microsoft.com/office/drawing/2014/main" id="{6BF6C751-D595-7CA2-03F8-D4FE3B95BB5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4384" b="10839"/>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6"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C3EC6C-124E-3C08-2D26-4C0F28066307}"/>
              </a:ext>
            </a:extLst>
          </p:cNvPr>
          <p:cNvSpPr>
            <a:spLocks noGrp="1"/>
          </p:cNvSpPr>
          <p:nvPr>
            <p:ph idx="1"/>
          </p:nvPr>
        </p:nvSpPr>
        <p:spPr>
          <a:xfrm>
            <a:off x="4654294" y="4777739"/>
            <a:ext cx="6897626" cy="1399223"/>
          </a:xfrm>
        </p:spPr>
        <p:txBody>
          <a:bodyPr anchor="ctr">
            <a:normAutofit/>
          </a:bodyPr>
          <a:lstStyle/>
          <a:p>
            <a:r>
              <a:rPr lang="en-US" sz="2000"/>
              <a:t>The digital world allows easier entry into new markets: </a:t>
            </a:r>
          </a:p>
          <a:p>
            <a:pPr lvl="1"/>
            <a:r>
              <a:rPr lang="en-US" sz="2000"/>
              <a:t>Increased competition </a:t>
            </a:r>
          </a:p>
          <a:p>
            <a:pPr lvl="1"/>
            <a:r>
              <a:rPr lang="en-US" sz="2000"/>
              <a:t>When Amazon Movies began offering streaming services, it faced competition from Netflix, Apple iTunes </a:t>
            </a:r>
          </a:p>
        </p:txBody>
      </p:sp>
      <p:sp>
        <p:nvSpPr>
          <p:cNvPr id="6" name="TextBox 5">
            <a:extLst>
              <a:ext uri="{FF2B5EF4-FFF2-40B4-BE49-F238E27FC236}">
                <a16:creationId xmlns:a16="http://schemas.microsoft.com/office/drawing/2014/main" id="{2550B677-E7E3-A51F-9F46-A50C7C809CCB}"/>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infolet.it/2019/10/17/social-media-approach-razionalita-emotivita-politica-e-voto/">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458521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8C7C8-419E-6EA4-B57C-BEE1DBDB21F7}"/>
              </a:ext>
            </a:extLst>
          </p:cNvPr>
          <p:cNvSpPr>
            <a:spLocks noGrp="1"/>
          </p:cNvSpPr>
          <p:nvPr>
            <p:ph type="title"/>
          </p:nvPr>
        </p:nvSpPr>
        <p:spPr>
          <a:xfrm>
            <a:off x="640080" y="329184"/>
            <a:ext cx="6894576" cy="1783080"/>
          </a:xfrm>
        </p:spPr>
        <p:txBody>
          <a:bodyPr anchor="b">
            <a:normAutofit/>
          </a:bodyPr>
          <a:lstStyle/>
          <a:p>
            <a:r>
              <a:rPr lang="en-US" sz="5400"/>
              <a:t>Disintermediation and Reintermediation</a:t>
            </a: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7E1717-BF28-E7A4-ED70-3FB23BE1B2D7}"/>
              </a:ext>
            </a:extLst>
          </p:cNvPr>
          <p:cNvSpPr>
            <a:spLocks noGrp="1"/>
          </p:cNvSpPr>
          <p:nvPr>
            <p:ph idx="1"/>
          </p:nvPr>
        </p:nvSpPr>
        <p:spPr>
          <a:xfrm>
            <a:off x="640080" y="2706624"/>
            <a:ext cx="6894576" cy="3483864"/>
          </a:xfrm>
        </p:spPr>
        <p:txBody>
          <a:bodyPr>
            <a:normAutofit/>
          </a:bodyPr>
          <a:lstStyle/>
          <a:p>
            <a:r>
              <a:rPr lang="en-US" sz="2200" dirty="0"/>
              <a:t>Disintermediation: </a:t>
            </a:r>
          </a:p>
          <a:p>
            <a:pPr lvl="1"/>
            <a:r>
              <a:rPr lang="en-US" sz="2200" dirty="0"/>
              <a:t>Reduction or elimination of intermediaries </a:t>
            </a:r>
          </a:p>
          <a:p>
            <a:pPr lvl="1"/>
            <a:endParaRPr lang="en-US" sz="2200" dirty="0"/>
          </a:p>
          <a:p>
            <a:r>
              <a:rPr lang="en-US" sz="2200" dirty="0"/>
              <a:t>Reintermediation: </a:t>
            </a:r>
          </a:p>
          <a:p>
            <a:pPr lvl="1"/>
            <a:r>
              <a:rPr lang="en-US" sz="2200" dirty="0"/>
              <a:t>Introduction of new intermediaries that perform some of the same functions or have additional roles in the channel of distribution </a:t>
            </a:r>
          </a:p>
        </p:txBody>
      </p:sp>
      <p:pic>
        <p:nvPicPr>
          <p:cNvPr id="5" name="Picture 4" descr="A picture containing text, printer&#10;&#10;Description automatically generated">
            <a:extLst>
              <a:ext uri="{FF2B5EF4-FFF2-40B4-BE49-F238E27FC236}">
                <a16:creationId xmlns:a16="http://schemas.microsoft.com/office/drawing/2014/main" id="{52F58A8D-B404-2062-4560-B73728229BD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60938" y="329183"/>
            <a:ext cx="3620020" cy="3429969"/>
          </a:xfrm>
          <a:prstGeom prst="rect">
            <a:avLst/>
          </a:prstGeom>
        </p:spPr>
      </p:pic>
      <p:pic>
        <p:nvPicPr>
          <p:cNvPr id="9" name="Picture 8" descr="A picture containing text, clipart, vector graphics&#10;&#10;Description automatically generated">
            <a:extLst>
              <a:ext uri="{FF2B5EF4-FFF2-40B4-BE49-F238E27FC236}">
                <a16:creationId xmlns:a16="http://schemas.microsoft.com/office/drawing/2014/main" id="{70380B6D-DA6D-31B6-08C1-7A99A204AFD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863840" y="4358154"/>
            <a:ext cx="3995928" cy="1618350"/>
          </a:xfrm>
          <a:prstGeom prst="rect">
            <a:avLst/>
          </a:prstGeom>
        </p:spPr>
      </p:pic>
      <p:sp>
        <p:nvSpPr>
          <p:cNvPr id="10" name="TextBox 9">
            <a:extLst>
              <a:ext uri="{FF2B5EF4-FFF2-40B4-BE49-F238E27FC236}">
                <a16:creationId xmlns:a16="http://schemas.microsoft.com/office/drawing/2014/main" id="{E6650B63-BC0E-C530-EA0D-D9D815B1FBD0}"/>
              </a:ext>
            </a:extLst>
          </p:cNvPr>
          <p:cNvSpPr txBox="1"/>
          <p:nvPr/>
        </p:nvSpPr>
        <p:spPr>
          <a:xfrm>
            <a:off x="9552726" y="5776449"/>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en.wikipedia.org/wiki/Yelp">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65415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F4AD21-2A04-5FE3-E35A-13E351F9CFAB}"/>
              </a:ext>
            </a:extLst>
          </p:cNvPr>
          <p:cNvSpPr>
            <a:spLocks noGrp="1"/>
          </p:cNvSpPr>
          <p:nvPr>
            <p:ph type="title"/>
          </p:nvPr>
        </p:nvSpPr>
        <p:spPr>
          <a:xfrm>
            <a:off x="5297762" y="329184"/>
            <a:ext cx="6251110" cy="1783080"/>
          </a:xfrm>
        </p:spPr>
        <p:txBody>
          <a:bodyPr anchor="b">
            <a:normAutofit/>
          </a:bodyPr>
          <a:lstStyle/>
          <a:p>
            <a:r>
              <a:rPr lang="en-US" sz="4200"/>
              <a:t>Alternative Sources of Info about Product Quality</a:t>
            </a:r>
          </a:p>
        </p:txBody>
      </p:sp>
      <p:pic>
        <p:nvPicPr>
          <p:cNvPr id="5" name="Picture 4" descr="Abstract blurred background of department store">
            <a:extLst>
              <a:ext uri="{FF2B5EF4-FFF2-40B4-BE49-F238E27FC236}">
                <a16:creationId xmlns:a16="http://schemas.microsoft.com/office/drawing/2014/main" id="{B0170674-E04F-6BA7-C243-6DEBA4EC7603}"/>
              </a:ext>
            </a:extLst>
          </p:cNvPr>
          <p:cNvPicPr>
            <a:picLocks noChangeAspect="1"/>
          </p:cNvPicPr>
          <p:nvPr/>
        </p:nvPicPr>
        <p:blipFill rotWithShape="1">
          <a:blip r:embed="rId2"/>
          <a:srcRect l="21378" r="3329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6B9CE3-74D5-1A43-805C-38A20363D408}"/>
              </a:ext>
            </a:extLst>
          </p:cNvPr>
          <p:cNvSpPr>
            <a:spLocks noGrp="1"/>
          </p:cNvSpPr>
          <p:nvPr>
            <p:ph idx="1"/>
          </p:nvPr>
        </p:nvSpPr>
        <p:spPr>
          <a:xfrm>
            <a:off x="5297762" y="2706624"/>
            <a:ext cx="6251110" cy="3483864"/>
          </a:xfrm>
        </p:spPr>
        <p:txBody>
          <a:bodyPr>
            <a:normAutofit/>
          </a:bodyPr>
          <a:lstStyle/>
          <a:p>
            <a:pPr marL="0" indent="0">
              <a:buNone/>
            </a:pPr>
            <a:r>
              <a:rPr lang="en-US" sz="2200" dirty="0"/>
              <a:t>The Internet offers consumers new ways to learn about new products and product quality: </a:t>
            </a:r>
          </a:p>
          <a:p>
            <a:r>
              <a:rPr lang="en-US" sz="2200" dirty="0"/>
              <a:t>This has reduced the reliance on brands as signals of quality </a:t>
            </a:r>
          </a:p>
          <a:p>
            <a:r>
              <a:rPr lang="en-US" sz="2200" dirty="0"/>
              <a:t>Reviews?</a:t>
            </a:r>
          </a:p>
          <a:p>
            <a:r>
              <a:rPr lang="en-US" sz="2200" dirty="0"/>
              <a:t>Brands now have to do more: </a:t>
            </a:r>
          </a:p>
          <a:p>
            <a:pPr lvl="1"/>
            <a:r>
              <a:rPr lang="en-US" sz="1800" dirty="0"/>
              <a:t>Have to be translators of trends, acting on info about changing customer tastes and desire almost instantaneously </a:t>
            </a:r>
          </a:p>
        </p:txBody>
      </p:sp>
    </p:spTree>
    <p:extLst>
      <p:ext uri="{BB962C8B-B14F-4D97-AF65-F5344CB8AC3E}">
        <p14:creationId xmlns:p14="http://schemas.microsoft.com/office/powerpoint/2010/main" val="213677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B76EF-CB1E-51F1-B33B-2003B28858E6}"/>
              </a:ext>
            </a:extLst>
          </p:cNvPr>
          <p:cNvSpPr>
            <a:spLocks noGrp="1"/>
          </p:cNvSpPr>
          <p:nvPr>
            <p:ph type="title"/>
          </p:nvPr>
        </p:nvSpPr>
        <p:spPr>
          <a:xfrm>
            <a:off x="5297762" y="329184"/>
            <a:ext cx="6251110" cy="1783080"/>
          </a:xfrm>
        </p:spPr>
        <p:txBody>
          <a:bodyPr anchor="b">
            <a:normAutofit/>
          </a:bodyPr>
          <a:lstStyle/>
          <a:p>
            <a:r>
              <a:rPr lang="en-US" sz="5400"/>
              <a:t>Winner-Takes-All Markets</a:t>
            </a:r>
          </a:p>
        </p:txBody>
      </p:sp>
      <p:pic>
        <p:nvPicPr>
          <p:cNvPr id="6" name="Picture 5" descr="A picture containing text, vector graphics&#10;&#10;Description automatically generated">
            <a:extLst>
              <a:ext uri="{FF2B5EF4-FFF2-40B4-BE49-F238E27FC236}">
                <a16:creationId xmlns:a16="http://schemas.microsoft.com/office/drawing/2014/main" id="{56FF8FDC-2C44-E3A9-FC3A-D2CA9D5E6B6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4053" r="1803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961948-9093-6A96-3AD1-1016422BE73C}"/>
              </a:ext>
            </a:extLst>
          </p:cNvPr>
          <p:cNvSpPr>
            <a:spLocks noGrp="1"/>
          </p:cNvSpPr>
          <p:nvPr>
            <p:ph idx="1"/>
          </p:nvPr>
        </p:nvSpPr>
        <p:spPr>
          <a:xfrm>
            <a:off x="5297762" y="2706624"/>
            <a:ext cx="6251110" cy="3483864"/>
          </a:xfrm>
        </p:spPr>
        <p:txBody>
          <a:bodyPr>
            <a:normAutofit/>
          </a:bodyPr>
          <a:lstStyle/>
          <a:p>
            <a:r>
              <a:rPr lang="en-US" sz="2200" dirty="0"/>
              <a:t>A winter-take-all-market is likely to permeate other industries and categories outside of sports and entertainment: </a:t>
            </a:r>
          </a:p>
          <a:p>
            <a:pPr lvl="1"/>
            <a:r>
              <a:rPr lang="en-US" sz="2200" dirty="0"/>
              <a:t>Brands which are market leaders within categories are likely to be chosen at an even greater rate </a:t>
            </a:r>
          </a:p>
        </p:txBody>
      </p:sp>
    </p:spTree>
    <p:extLst>
      <p:ext uri="{BB962C8B-B14F-4D97-AF65-F5344CB8AC3E}">
        <p14:creationId xmlns:p14="http://schemas.microsoft.com/office/powerpoint/2010/main" val="536717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777E57D-6A88-4B5B-A068-2BA7FF4E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720DE0-D72C-EA3E-C07F-2408B2590523}"/>
              </a:ext>
            </a:extLst>
          </p:cNvPr>
          <p:cNvSpPr>
            <a:spLocks noGrp="1"/>
          </p:cNvSpPr>
          <p:nvPr>
            <p:ph type="title"/>
          </p:nvPr>
        </p:nvSpPr>
        <p:spPr>
          <a:xfrm>
            <a:off x="841248" y="502920"/>
            <a:ext cx="10509504" cy="1975104"/>
          </a:xfrm>
        </p:spPr>
        <p:txBody>
          <a:bodyPr anchor="b">
            <a:normAutofit/>
          </a:bodyPr>
          <a:lstStyle/>
          <a:p>
            <a:r>
              <a:rPr lang="en-US" sz="5400"/>
              <a:t>iClicker Poll</a:t>
            </a:r>
          </a:p>
        </p:txBody>
      </p:sp>
      <p:sp>
        <p:nvSpPr>
          <p:cNvPr id="10" name="Rectangle 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289407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9C2B6D4-F101-CB09-D71B-97FC3D7926B5}"/>
              </a:ext>
            </a:extLst>
          </p:cNvPr>
          <p:cNvSpPr>
            <a:spLocks noGrp="1"/>
          </p:cNvSpPr>
          <p:nvPr>
            <p:ph idx="1"/>
          </p:nvPr>
        </p:nvSpPr>
        <p:spPr>
          <a:xfrm>
            <a:off x="841248" y="3328416"/>
            <a:ext cx="10509504" cy="2715768"/>
          </a:xfrm>
        </p:spPr>
        <p:txBody>
          <a:bodyPr>
            <a:normAutofit/>
          </a:bodyPr>
          <a:lstStyle/>
          <a:p>
            <a:pPr marL="0" indent="0">
              <a:buNone/>
            </a:pPr>
            <a:r>
              <a:rPr lang="en-US" sz="2200"/>
              <a:t>Which one do you prefer? </a:t>
            </a:r>
          </a:p>
          <a:p>
            <a:pPr marL="514350" indent="-514350">
              <a:buFont typeface="+mj-lt"/>
              <a:buAutoNum type="alphaUcPeriod"/>
            </a:pPr>
            <a:r>
              <a:rPr lang="en-US" sz="2200"/>
              <a:t>1 break - 20 minutes (8PM)</a:t>
            </a:r>
          </a:p>
          <a:p>
            <a:pPr marL="514350" indent="-514350">
              <a:buFont typeface="+mj-lt"/>
              <a:buAutoNum type="alphaUcPeriod"/>
            </a:pPr>
            <a:r>
              <a:rPr lang="en-US" sz="2200"/>
              <a:t>2 breaks - 10 minutes each (7:15PM and 8:15 PM)</a:t>
            </a:r>
          </a:p>
        </p:txBody>
      </p:sp>
    </p:spTree>
    <p:extLst>
      <p:ext uri="{BB962C8B-B14F-4D97-AF65-F5344CB8AC3E}">
        <p14:creationId xmlns:p14="http://schemas.microsoft.com/office/powerpoint/2010/main" val="3185457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491A40-FEA1-51D8-A5EC-D7FB4D83750C}"/>
              </a:ext>
            </a:extLst>
          </p:cNvPr>
          <p:cNvSpPr>
            <a:spLocks noGrp="1"/>
          </p:cNvSpPr>
          <p:nvPr>
            <p:ph type="title"/>
          </p:nvPr>
        </p:nvSpPr>
        <p:spPr>
          <a:xfrm>
            <a:off x="5297762" y="329184"/>
            <a:ext cx="6251110" cy="1783080"/>
          </a:xfrm>
        </p:spPr>
        <p:txBody>
          <a:bodyPr anchor="b">
            <a:normAutofit/>
          </a:bodyPr>
          <a:lstStyle/>
          <a:p>
            <a:r>
              <a:rPr lang="en-US" sz="5400"/>
              <a:t>The Importance of Customer-Centricity</a:t>
            </a:r>
          </a:p>
        </p:txBody>
      </p:sp>
      <p:pic>
        <p:nvPicPr>
          <p:cNvPr id="5" name="Picture 4">
            <a:extLst>
              <a:ext uri="{FF2B5EF4-FFF2-40B4-BE49-F238E27FC236}">
                <a16:creationId xmlns:a16="http://schemas.microsoft.com/office/drawing/2014/main" id="{FB4FC1FB-3BD6-AC8B-2212-7C8EAB15734F}"/>
              </a:ext>
            </a:extLst>
          </p:cNvPr>
          <p:cNvPicPr>
            <a:picLocks noChangeAspect="1"/>
          </p:cNvPicPr>
          <p:nvPr/>
        </p:nvPicPr>
        <p:blipFill rotWithShape="1">
          <a:blip r:embed="rId3"/>
          <a:srcRect l="19921" r="4187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BFA3F-0D3A-110F-0DDE-E0B364C8EECE}"/>
              </a:ext>
            </a:extLst>
          </p:cNvPr>
          <p:cNvSpPr>
            <a:spLocks noGrp="1"/>
          </p:cNvSpPr>
          <p:nvPr>
            <p:ph idx="1"/>
          </p:nvPr>
        </p:nvSpPr>
        <p:spPr>
          <a:xfrm>
            <a:off x="5297762" y="2706624"/>
            <a:ext cx="6251110" cy="3483864"/>
          </a:xfrm>
        </p:spPr>
        <p:txBody>
          <a:bodyPr>
            <a:normAutofit/>
          </a:bodyPr>
          <a:lstStyle/>
          <a:p>
            <a:pPr marL="0" indent="0">
              <a:buNone/>
            </a:pPr>
            <a:r>
              <a:rPr lang="en-US" sz="2200" dirty="0"/>
              <a:t>Brand equity can be vulnerable to destruction if product and service claims are not verified by actual experience: </a:t>
            </a:r>
          </a:p>
          <a:p>
            <a:r>
              <a:rPr lang="en-US" sz="2200" dirty="0"/>
              <a:t>Review forums </a:t>
            </a:r>
          </a:p>
          <a:p>
            <a:r>
              <a:rPr lang="en-US" sz="2200" dirty="0"/>
              <a:t>Review from peers </a:t>
            </a:r>
          </a:p>
          <a:p>
            <a:r>
              <a:rPr lang="en-US" sz="2200" dirty="0"/>
              <a:t>Online WOM</a:t>
            </a:r>
          </a:p>
        </p:txBody>
      </p:sp>
    </p:spTree>
    <p:extLst>
      <p:ext uri="{BB962C8B-B14F-4D97-AF65-F5344CB8AC3E}">
        <p14:creationId xmlns:p14="http://schemas.microsoft.com/office/powerpoint/2010/main" val="366732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6B8F47-4AE5-BE03-0535-6356285D2C0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What is brand equity?</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001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77B1D-36BE-B5C9-BE0B-A81C1112FE8E}"/>
              </a:ext>
            </a:extLst>
          </p:cNvPr>
          <p:cNvSpPr>
            <a:spLocks noGrp="1"/>
          </p:cNvSpPr>
          <p:nvPr>
            <p:ph type="title"/>
          </p:nvPr>
        </p:nvSpPr>
        <p:spPr/>
        <p:txBody>
          <a:bodyPr/>
          <a:lstStyle/>
          <a:p>
            <a:r>
              <a:rPr lang="en-US" dirty="0"/>
              <a:t>Brand Equity</a:t>
            </a:r>
          </a:p>
        </p:txBody>
      </p:sp>
      <p:sp>
        <p:nvSpPr>
          <p:cNvPr id="4" name="Rectangle 3">
            <a:extLst>
              <a:ext uri="{FF2B5EF4-FFF2-40B4-BE49-F238E27FC236}">
                <a16:creationId xmlns:a16="http://schemas.microsoft.com/office/drawing/2014/main" id="{913F9962-537F-F956-B648-00CF7EB4A3DD}"/>
              </a:ext>
            </a:extLst>
          </p:cNvPr>
          <p:cNvSpPr/>
          <p:nvPr/>
        </p:nvSpPr>
        <p:spPr>
          <a:xfrm>
            <a:off x="2380593" y="1690688"/>
            <a:ext cx="2680138" cy="43317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Branded Product</a:t>
            </a:r>
          </a:p>
        </p:txBody>
      </p:sp>
      <p:sp>
        <p:nvSpPr>
          <p:cNvPr id="5" name="Rectangle 4">
            <a:extLst>
              <a:ext uri="{FF2B5EF4-FFF2-40B4-BE49-F238E27FC236}">
                <a16:creationId xmlns:a16="http://schemas.microsoft.com/office/drawing/2014/main" id="{9CE20015-04C7-635F-14F6-1C3520A8D213}"/>
              </a:ext>
            </a:extLst>
          </p:cNvPr>
          <p:cNvSpPr/>
          <p:nvPr/>
        </p:nvSpPr>
        <p:spPr>
          <a:xfrm>
            <a:off x="7294179" y="3121572"/>
            <a:ext cx="2680138" cy="29008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Generic Product</a:t>
            </a:r>
          </a:p>
        </p:txBody>
      </p:sp>
      <p:cxnSp>
        <p:nvCxnSpPr>
          <p:cNvPr id="7" name="Straight Connector 6">
            <a:extLst>
              <a:ext uri="{FF2B5EF4-FFF2-40B4-BE49-F238E27FC236}">
                <a16:creationId xmlns:a16="http://schemas.microsoft.com/office/drawing/2014/main" id="{E362BD62-CC0B-0160-B1F3-FED243059793}"/>
              </a:ext>
            </a:extLst>
          </p:cNvPr>
          <p:cNvCxnSpPr/>
          <p:nvPr/>
        </p:nvCxnSpPr>
        <p:spPr>
          <a:xfrm flipH="1">
            <a:off x="5060731" y="3121572"/>
            <a:ext cx="2233448" cy="0"/>
          </a:xfrm>
          <a:prstGeom prst="line">
            <a:avLst/>
          </a:prstGeom>
          <a:ln>
            <a:prstDash val="lgDashDotDot"/>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2267E102-D445-9470-0771-866772632CE5}"/>
              </a:ext>
            </a:extLst>
          </p:cNvPr>
          <p:cNvCxnSpPr/>
          <p:nvPr/>
        </p:nvCxnSpPr>
        <p:spPr>
          <a:xfrm flipH="1">
            <a:off x="5060731" y="6022428"/>
            <a:ext cx="2233448" cy="0"/>
          </a:xfrm>
          <a:prstGeom prst="line">
            <a:avLst/>
          </a:prstGeom>
          <a:ln>
            <a:prstDash val="lgDashDotDot"/>
          </a:ln>
        </p:spPr>
        <p:style>
          <a:lnRef idx="1">
            <a:schemeClr val="dk1"/>
          </a:lnRef>
          <a:fillRef idx="0">
            <a:schemeClr val="dk1"/>
          </a:fillRef>
          <a:effectRef idx="0">
            <a:schemeClr val="dk1"/>
          </a:effectRef>
          <a:fontRef idx="minor">
            <a:schemeClr val="tx1"/>
          </a:fontRef>
        </p:style>
      </p:cxnSp>
      <p:sp>
        <p:nvSpPr>
          <p:cNvPr id="9" name="Right Brace 8">
            <a:extLst>
              <a:ext uri="{FF2B5EF4-FFF2-40B4-BE49-F238E27FC236}">
                <a16:creationId xmlns:a16="http://schemas.microsoft.com/office/drawing/2014/main" id="{5C55100B-D97D-D796-0489-E42EF65C7B0F}"/>
              </a:ext>
            </a:extLst>
          </p:cNvPr>
          <p:cNvSpPr/>
          <p:nvPr/>
        </p:nvSpPr>
        <p:spPr>
          <a:xfrm>
            <a:off x="5060731" y="1690688"/>
            <a:ext cx="583324" cy="143088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DB43B6CA-1ACD-0CD0-3BBC-85CB6C45EC60}"/>
              </a:ext>
            </a:extLst>
          </p:cNvPr>
          <p:cNvSpPr txBox="1"/>
          <p:nvPr/>
        </p:nvSpPr>
        <p:spPr>
          <a:xfrm>
            <a:off x="5801710" y="2175641"/>
            <a:ext cx="2233448" cy="369332"/>
          </a:xfrm>
          <a:prstGeom prst="rect">
            <a:avLst/>
          </a:prstGeom>
          <a:noFill/>
        </p:spPr>
        <p:txBody>
          <a:bodyPr wrap="square" rtlCol="0">
            <a:spAutoFit/>
          </a:bodyPr>
          <a:lstStyle/>
          <a:p>
            <a:r>
              <a:rPr lang="en-US" dirty="0"/>
              <a:t>Brand Equity</a:t>
            </a:r>
          </a:p>
        </p:txBody>
      </p:sp>
    </p:spTree>
    <p:extLst>
      <p:ext uri="{BB962C8B-B14F-4D97-AF65-F5344CB8AC3E}">
        <p14:creationId xmlns:p14="http://schemas.microsoft.com/office/powerpoint/2010/main" val="278243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83A6C4-F57C-2573-5666-2C4E453AC051}"/>
              </a:ext>
            </a:extLst>
          </p:cNvPr>
          <p:cNvSpPr>
            <a:spLocks noGrp="1"/>
          </p:cNvSpPr>
          <p:nvPr>
            <p:ph type="title"/>
          </p:nvPr>
        </p:nvSpPr>
        <p:spPr>
          <a:xfrm>
            <a:off x="838200" y="253397"/>
            <a:ext cx="10515600" cy="1273233"/>
          </a:xfrm>
        </p:spPr>
        <p:txBody>
          <a:bodyPr>
            <a:normAutofit/>
          </a:bodyPr>
          <a:lstStyle/>
          <a:p>
            <a:r>
              <a:rPr lang="en-US" sz="4000"/>
              <a:t>The Brand Equity Concept</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47AA4C7-C4D1-971D-5AE6-6AFF0A93FE6B}"/>
              </a:ext>
            </a:extLst>
          </p:cNvPr>
          <p:cNvSpPr>
            <a:spLocks noGrp="1"/>
          </p:cNvSpPr>
          <p:nvPr>
            <p:ph idx="1"/>
          </p:nvPr>
        </p:nvSpPr>
        <p:spPr>
          <a:xfrm>
            <a:off x="838200" y="2478024"/>
            <a:ext cx="10515600" cy="3694176"/>
          </a:xfrm>
        </p:spPr>
        <p:txBody>
          <a:bodyPr>
            <a:normAutofit/>
          </a:bodyPr>
          <a:lstStyle/>
          <a:p>
            <a:pPr marL="0" indent="0">
              <a:buNone/>
            </a:pPr>
            <a:r>
              <a:rPr lang="en-US" sz="2200" dirty="0"/>
              <a:t>Principles of branding and brand equity </a:t>
            </a:r>
          </a:p>
          <a:p>
            <a:r>
              <a:rPr lang="en-US" sz="2200" dirty="0"/>
              <a:t>Differences in outcomes arise from the “added value” endowed to a product </a:t>
            </a:r>
          </a:p>
          <a:p>
            <a:r>
              <a:rPr lang="en-US" sz="2200" dirty="0"/>
              <a:t>Brand equity provides a common denominator for interpreting marketing strategies and assessing the value of a brand</a:t>
            </a:r>
          </a:p>
          <a:p>
            <a:r>
              <a:rPr lang="en-US" sz="2200" dirty="0"/>
              <a:t>There are many different ways in which the value of a brand can be exploited to benefit the firm </a:t>
            </a:r>
          </a:p>
        </p:txBody>
      </p:sp>
    </p:spTree>
    <p:extLst>
      <p:ext uri="{BB962C8B-B14F-4D97-AF65-F5344CB8AC3E}">
        <p14:creationId xmlns:p14="http://schemas.microsoft.com/office/powerpoint/2010/main" val="128484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D680B-0705-4F48-A340-26E5D0FCEEF5}"/>
              </a:ext>
            </a:extLst>
          </p:cNvPr>
          <p:cNvSpPr>
            <a:spLocks noGrp="1"/>
          </p:cNvSpPr>
          <p:nvPr>
            <p:ph type="title"/>
          </p:nvPr>
        </p:nvSpPr>
        <p:spPr>
          <a:xfrm>
            <a:off x="643467" y="321734"/>
            <a:ext cx="10905066" cy="1135737"/>
          </a:xfrm>
        </p:spPr>
        <p:txBody>
          <a:bodyPr>
            <a:normAutofit/>
          </a:bodyPr>
          <a:lstStyle/>
          <a:p>
            <a:r>
              <a:rPr lang="en-US" sz="3600"/>
              <a:t>Syllabus </a:t>
            </a:r>
          </a:p>
        </p:txBody>
      </p:sp>
      <p:sp>
        <p:nvSpPr>
          <p:cNvPr id="4" name="Footer Placeholder 3">
            <a:extLst>
              <a:ext uri="{FF2B5EF4-FFF2-40B4-BE49-F238E27FC236}">
                <a16:creationId xmlns:a16="http://schemas.microsoft.com/office/drawing/2014/main" id="{963BC759-7D4F-4EEA-938B-A867C39E495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561D092D-0689-437C-88EA-550696035704}"/>
              </a:ext>
            </a:extLst>
          </p:cNvPr>
          <p:cNvSpPr>
            <a:spLocks noGrp="1"/>
          </p:cNvSpPr>
          <p:nvPr>
            <p:ph type="sldNum" sz="quarter" idx="12"/>
          </p:nvPr>
        </p:nvSpPr>
        <p:spPr>
          <a:xfrm>
            <a:off x="8805333" y="6356350"/>
            <a:ext cx="2743200" cy="365125"/>
          </a:xfrm>
        </p:spPr>
        <p:txBody>
          <a:bodyPr>
            <a:normAutofit/>
          </a:bodyPr>
          <a:lstStyle/>
          <a:p>
            <a:pPr>
              <a:spcAft>
                <a:spcPts val="600"/>
              </a:spcAft>
            </a:pPr>
            <a:fld id="{A6AF1B4E-90EC-4A51-B6E5-B702C054ECB0}" type="slidenum">
              <a:rPr lang="en-US" smtClean="0"/>
              <a:pPr>
                <a:spcAft>
                  <a:spcPts val="600"/>
                </a:spcAft>
              </a:pPr>
              <a:t>6</a:t>
            </a:fld>
            <a:endParaRPr lang="en-US"/>
          </a:p>
        </p:txBody>
      </p:sp>
      <p:graphicFrame>
        <p:nvGraphicFramePr>
          <p:cNvPr id="7" name="Content Placeholder 2">
            <a:extLst>
              <a:ext uri="{FF2B5EF4-FFF2-40B4-BE49-F238E27FC236}">
                <a16:creationId xmlns:a16="http://schemas.microsoft.com/office/drawing/2014/main" id="{0324DDA8-AE6D-4CB4-AB23-305A361C6E0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9563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9" name="Rectangle 205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ECE66F-0B6A-A8E0-31DB-24AF5C5D7557}"/>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Attendance and Participation</a:t>
            </a:r>
          </a:p>
        </p:txBody>
      </p:sp>
      <p:sp>
        <p:nvSpPr>
          <p:cNvPr id="2061" name="Rectangle 206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3" name="Rectangle 206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2" name="Picture 4" descr="WHEN ATTENDANCE IS MANDATORY BUTSO IS PARTICIPATION | Mandatory Meme on  SIZZLE">
            <a:extLst>
              <a:ext uri="{FF2B5EF4-FFF2-40B4-BE49-F238E27FC236}">
                <a16:creationId xmlns:a16="http://schemas.microsoft.com/office/drawing/2014/main" id="{CC785FFE-44DB-621D-7F91-5370B3C4D37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0298" y="2091095"/>
            <a:ext cx="4409056" cy="420624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ttendance is mandatory homework will be assigned every class final is 50%  of ur grade - en.dopl3r.com">
            <a:extLst>
              <a:ext uri="{FF2B5EF4-FFF2-40B4-BE49-F238E27FC236}">
                <a16:creationId xmlns:a16="http://schemas.microsoft.com/office/drawing/2014/main" id="{260870A8-78BE-56A9-0272-8CCB07DCA2A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80277" y="2086081"/>
            <a:ext cx="4893798" cy="420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076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1626B8F5-802B-B8D3-41FA-8015C3E4844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D501BE-9D2A-0252-B173-58CD8CBDC82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Chapter 1</a:t>
            </a:r>
          </a:p>
        </p:txBody>
      </p:sp>
      <p:sp>
        <p:nvSpPr>
          <p:cNvPr id="3" name="Subtitle 2">
            <a:extLst>
              <a:ext uri="{FF2B5EF4-FFF2-40B4-BE49-F238E27FC236}">
                <a16:creationId xmlns:a16="http://schemas.microsoft.com/office/drawing/2014/main" id="{1B98ECA4-4D71-3752-F5E2-D87EC73E6CB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Brands and Brand Management</a:t>
            </a:r>
          </a:p>
        </p:txBody>
      </p:sp>
    </p:spTree>
    <p:extLst>
      <p:ext uri="{BB962C8B-B14F-4D97-AF65-F5344CB8AC3E}">
        <p14:creationId xmlns:p14="http://schemas.microsoft.com/office/powerpoint/2010/main" val="280199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reaching for a paper on a table full of paper and sticky notes">
            <a:extLst>
              <a:ext uri="{FF2B5EF4-FFF2-40B4-BE49-F238E27FC236}">
                <a16:creationId xmlns:a16="http://schemas.microsoft.com/office/drawing/2014/main" id="{B8762F5A-1144-550D-DE81-9D7290C0ACF5}"/>
              </a:ext>
            </a:extLst>
          </p:cNvPr>
          <p:cNvPicPr>
            <a:picLocks noChangeAspect="1"/>
          </p:cNvPicPr>
          <p:nvPr/>
        </p:nvPicPr>
        <p:blipFill rotWithShape="1">
          <a:blip r:embed="rId2">
            <a:alphaModFix amt="40000"/>
          </a:blip>
          <a:srcRect t="8913" b="6817"/>
          <a:stretch/>
        </p:blipFill>
        <p:spPr>
          <a:xfrm>
            <a:off x="20" y="10"/>
            <a:ext cx="12191979" cy="6857990"/>
          </a:xfrm>
          <a:prstGeom prst="rect">
            <a:avLst/>
          </a:prstGeom>
        </p:spPr>
      </p:pic>
      <p:sp>
        <p:nvSpPr>
          <p:cNvPr id="2" name="Title 1">
            <a:extLst>
              <a:ext uri="{FF2B5EF4-FFF2-40B4-BE49-F238E27FC236}">
                <a16:creationId xmlns:a16="http://schemas.microsoft.com/office/drawing/2014/main" id="{04534B4A-33AF-0428-D84C-1BDEBADA1A79}"/>
              </a:ext>
            </a:extLst>
          </p:cNvPr>
          <p:cNvSpPr>
            <a:spLocks noGrp="1"/>
          </p:cNvSpPr>
          <p:nvPr>
            <p:ph type="title"/>
          </p:nvPr>
        </p:nvSpPr>
        <p:spPr>
          <a:xfrm>
            <a:off x="841249" y="941832"/>
            <a:ext cx="10506456" cy="2057400"/>
          </a:xfrm>
        </p:spPr>
        <p:txBody>
          <a:bodyPr anchor="b">
            <a:normAutofit/>
          </a:bodyPr>
          <a:lstStyle/>
          <a:p>
            <a:r>
              <a:rPr lang="en-US" sz="5000"/>
              <a:t>Learning Objectives</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2A2CDA6-B658-3CCE-DC70-A39828F47584}"/>
              </a:ext>
            </a:extLst>
          </p:cNvPr>
          <p:cNvSpPr>
            <a:spLocks noGrp="1"/>
          </p:cNvSpPr>
          <p:nvPr>
            <p:ph idx="1"/>
          </p:nvPr>
        </p:nvSpPr>
        <p:spPr>
          <a:xfrm>
            <a:off x="841248" y="3502152"/>
            <a:ext cx="10506456" cy="2670048"/>
          </a:xfrm>
        </p:spPr>
        <p:txBody>
          <a:bodyPr>
            <a:normAutofit/>
          </a:bodyPr>
          <a:lstStyle/>
          <a:p>
            <a:r>
              <a:rPr lang="en-US" sz="1700"/>
              <a:t>Define “brand”</a:t>
            </a:r>
          </a:p>
          <a:p>
            <a:r>
              <a:rPr lang="en-US" sz="1700"/>
              <a:t>State how a brand differs from a product</a:t>
            </a:r>
          </a:p>
          <a:p>
            <a:r>
              <a:rPr lang="en-US" sz="1700"/>
              <a:t>Define brand equity?</a:t>
            </a:r>
          </a:p>
          <a:p>
            <a:r>
              <a:rPr lang="en-US" sz="1700"/>
              <a:t>Summarize why brands are important </a:t>
            </a:r>
          </a:p>
          <a:p>
            <a:r>
              <a:rPr lang="en-US" sz="1700"/>
              <a:t>Explain how branding principles can be applied to everything</a:t>
            </a:r>
          </a:p>
          <a:p>
            <a:r>
              <a:rPr lang="en-US" sz="1700"/>
              <a:t>Describe the main branding challenges and opportunities</a:t>
            </a:r>
          </a:p>
          <a:p>
            <a:r>
              <a:rPr lang="en-US" sz="1700"/>
              <a:t>Identify the steps in the strategic brand management process</a:t>
            </a:r>
          </a:p>
        </p:txBody>
      </p:sp>
    </p:spTree>
    <p:extLst>
      <p:ext uri="{BB962C8B-B14F-4D97-AF65-F5344CB8AC3E}">
        <p14:creationId xmlns:p14="http://schemas.microsoft.com/office/powerpoint/2010/main" val="10445097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1014</TotalTime>
  <Words>4343</Words>
  <Application>Microsoft Office PowerPoint</Application>
  <PresentationFormat>Widescreen</PresentationFormat>
  <Paragraphs>513</Paragraphs>
  <Slides>53</Slides>
  <Notes>36</Notes>
  <HiddenSlides>6</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Garamond</vt:lpstr>
      <vt:lpstr>Roboto</vt:lpstr>
      <vt:lpstr>Roman 10cpi</vt:lpstr>
      <vt:lpstr>Office Theme</vt:lpstr>
      <vt:lpstr>Am I in the right class?</vt:lpstr>
      <vt:lpstr>Course Overview BUSMKT 1481</vt:lpstr>
      <vt:lpstr>Agenda</vt:lpstr>
      <vt:lpstr>Instructor Bio</vt:lpstr>
      <vt:lpstr>iClicker Poll</vt:lpstr>
      <vt:lpstr>Syllabus </vt:lpstr>
      <vt:lpstr>Attendance and Participation</vt:lpstr>
      <vt:lpstr>Chapter 1</vt:lpstr>
      <vt:lpstr>Learning Objectives</vt:lpstr>
      <vt:lpstr>What is a Brand?</vt:lpstr>
      <vt:lpstr>Why do we create brands?</vt:lpstr>
      <vt:lpstr>Brands Versus Products</vt:lpstr>
      <vt:lpstr>Brands Versus Products</vt:lpstr>
      <vt:lpstr>Brands Versus Products</vt:lpstr>
      <vt:lpstr>Figure 1-2: Ten Firms Rated Highly in Innovation</vt:lpstr>
      <vt:lpstr>Brands Versus Firms</vt:lpstr>
      <vt:lpstr>Why Do Brands Matter?</vt:lpstr>
      <vt:lpstr>Consumers</vt:lpstr>
      <vt:lpstr>Consumers</vt:lpstr>
      <vt:lpstr>Consumers</vt:lpstr>
      <vt:lpstr>Firms</vt:lpstr>
      <vt:lpstr>Retailers and Distributors</vt:lpstr>
      <vt:lpstr>Retailers and Distributors</vt:lpstr>
      <vt:lpstr>What is the most valuable brand in 2022?</vt:lpstr>
      <vt:lpstr>Most Valuable Brands</vt:lpstr>
      <vt:lpstr>Figure 1-4: Brand Value as a Percentage of Market Capitalization</vt:lpstr>
      <vt:lpstr>Can Anything Be Branded?</vt:lpstr>
      <vt:lpstr>Can Anything Be Branded?</vt:lpstr>
      <vt:lpstr>Physical Goods</vt:lpstr>
      <vt:lpstr>Services</vt:lpstr>
      <vt:lpstr>Digital Brands</vt:lpstr>
      <vt:lpstr>People and Organizations</vt:lpstr>
      <vt:lpstr>Sports, Arts, and Entertainment</vt:lpstr>
      <vt:lpstr>Geographic Locations</vt:lpstr>
      <vt:lpstr>Issues and Causes</vt:lpstr>
      <vt:lpstr>What are the Strongest Brands?</vt:lpstr>
      <vt:lpstr>What industry has most of the world’s most valuable brands in the 21st century?</vt:lpstr>
      <vt:lpstr>Most Valuable global Brands</vt:lpstr>
      <vt:lpstr>Group Formation</vt:lpstr>
      <vt:lpstr>Branding Challenges and Opportunities</vt:lpstr>
      <vt:lpstr>Unparallel Access to Info and New Tech</vt:lpstr>
      <vt:lpstr>Sharing Info and Goods</vt:lpstr>
      <vt:lpstr>Media Transformation</vt:lpstr>
      <vt:lpstr>Downward Pressure on Prices</vt:lpstr>
      <vt:lpstr>Ubiquitous Connectivity and the Consumer Backlash</vt:lpstr>
      <vt:lpstr>Unexpected Sources of Competition</vt:lpstr>
      <vt:lpstr>Disintermediation and Reintermediation</vt:lpstr>
      <vt:lpstr>Alternative Sources of Info about Product Quality</vt:lpstr>
      <vt:lpstr>Winner-Takes-All Markets</vt:lpstr>
      <vt:lpstr>The Importance of Customer-Centricity</vt:lpstr>
      <vt:lpstr>What is brand equity?</vt:lpstr>
      <vt:lpstr>Brand Equity</vt:lpstr>
      <vt:lpstr>The Brand Equity Concept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Nguyen, Mike (MU-Student)</dc:creator>
  <cp:lastModifiedBy>Nguyen, Mike (MU-Student)</cp:lastModifiedBy>
  <cp:revision>10</cp:revision>
  <dcterms:created xsi:type="dcterms:W3CDTF">2022-07-20T20:57:57Z</dcterms:created>
  <dcterms:modified xsi:type="dcterms:W3CDTF">2022-08-30T01:05:05Z</dcterms:modified>
</cp:coreProperties>
</file>